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drawings/drawing9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27" r:id="rId2"/>
    <p:sldId id="463" r:id="rId3"/>
    <p:sldId id="455" r:id="rId4"/>
    <p:sldId id="456" r:id="rId5"/>
    <p:sldId id="457" r:id="rId6"/>
    <p:sldId id="458" r:id="rId7"/>
    <p:sldId id="459" r:id="rId8"/>
    <p:sldId id="460" r:id="rId9"/>
    <p:sldId id="464" r:id="rId10"/>
    <p:sldId id="465" r:id="rId11"/>
    <p:sldId id="466" r:id="rId12"/>
    <p:sldId id="467" r:id="rId13"/>
    <p:sldId id="471" r:id="rId14"/>
    <p:sldId id="468" r:id="rId15"/>
    <p:sldId id="470" r:id="rId16"/>
  </p:sldIdLst>
  <p:sldSz cx="12192000" cy="6858000"/>
  <p:notesSz cx="9942513" cy="67611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89F7E2"/>
    <a:srgbClr val="00487E"/>
    <a:srgbClr val="0062AC"/>
    <a:srgbClr val="700000"/>
    <a:srgbClr val="004821"/>
    <a:srgbClr val="002E15"/>
    <a:srgbClr val="332F1D"/>
    <a:srgbClr val="ADA36F"/>
    <a:srgbClr val="6983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130" autoAdjust="0"/>
    <p:restoredTop sz="94709" autoAdjust="0"/>
  </p:normalViewPr>
  <p:slideViewPr>
    <p:cSldViewPr>
      <p:cViewPr>
        <p:scale>
          <a:sx n="73" d="100"/>
          <a:sy n="73" d="100"/>
        </p:scale>
        <p:origin x="-834" y="-4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D:\&#1052;&#1086;&#1080;%20&#1076;&#1086;&#1082;&#1091;&#1084;&#1077;&#1085;&#1090;&#1099;\&#1052;&#1054;&#1048;\&#1054;&#1087;&#1077;&#1088;&#1072;&#1090;&#1080;&#1074;&#1085;&#1099;&#1077;%20&#1076;&#1072;&#1085;&#1085;&#1099;&#1077;\2023%20&#1075;&#1086;&#1076;\&#1040;&#1085;&#1072;&#1083;&#1080;&#1079;%20&#1091;&#1084;&#1077;&#1088;&#1096;&#1080;&#1093;%20&#1074;%202023%20&#1075;&#1086;&#1076;&#1091;\&#1056;&#1072;&#1089;&#1087;&#1088;&#1077;&#1076;&#1077;&#1083;&#1077;&#1085;&#1080;&#1077;%20&#1087;&#1086;%20&#1088;&#1077;&#1075;&#1080;&#1086;&#1085;&#1072;&#1084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D:\&#1052;&#1086;&#1080;%20&#1076;&#1086;&#1082;&#1091;&#1084;&#1077;&#1085;&#1090;&#1099;\&#1052;&#1054;&#1048;\&#1054;&#1087;&#1077;&#1088;&#1072;&#1090;&#1080;&#1074;&#1085;&#1099;&#1077;%20&#1076;&#1072;&#1085;&#1085;&#1099;&#1077;\2023%20&#1075;&#1086;&#1076;\&#1040;&#1085;&#1072;&#1083;&#1080;&#1079;%20&#1091;&#1084;&#1077;&#1088;&#1096;&#1080;&#1093;%20&#1074;%202023%20&#1075;&#1086;&#1076;&#1091;\&#1056;&#1072;&#1089;&#1087;&#1088;&#1077;&#1076;&#1077;&#1083;&#1077;&#1085;&#1080;&#1077;%20&#1091;&#1084;&#1077;&#1088;&#1096;&#1080;&#1093;%20&#1087;&#1086;%20&#1074;&#1080;&#1076;&#1072;&#1084;%20&#1076;&#1077;&#1103;&#1090;&#1077;&#1083;&#1100;&#1085;&#1086;&#1089;&#1090;&#1080;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D:\&#1052;&#1086;&#1080;%20&#1076;&#1086;&#1082;&#1091;&#1084;&#1077;&#1085;&#1090;&#1099;\&#1052;&#1054;&#1048;\&#1054;&#1087;&#1077;&#1088;&#1072;&#1090;&#1080;&#1074;&#1085;&#1099;&#1077;%20&#1076;&#1072;&#1085;&#1085;&#1099;&#1077;\2023%20&#1075;&#1086;&#1076;\&#1040;&#1085;&#1072;&#1083;&#1080;&#1079;%20&#1091;&#1084;&#1077;&#1088;&#1096;&#1080;&#1093;%20&#1074;%202023%20&#1075;&#1086;&#1076;&#1091;\&#1056;&#1072;&#1089;&#1087;&#1088;&#1077;&#1076;&#1077;&#1083;&#1077;&#1085;&#1080;&#1077;%20&#1091;&#1084;&#1077;&#1088;&#1096;&#1080;&#1093;%20&#1087;&#1086;%20&#1087;&#1088;&#1086;&#1092;&#1077;&#1089;&#1089;&#1080;&#1103;&#1084;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D:\&#1052;&#1086;&#1080;%20&#1076;&#1086;&#1082;&#1091;&#1084;&#1077;&#1085;&#1090;&#1099;\&#1052;&#1054;&#1048;\&#1054;&#1087;&#1077;&#1088;&#1072;&#1090;&#1080;&#1074;&#1085;&#1099;&#1077;%20&#1076;&#1072;&#1085;&#1085;&#1099;&#1077;\2023%20&#1075;&#1086;&#1076;\&#1040;&#1085;&#1072;&#1083;&#1080;&#1079;%20&#1091;&#1084;&#1077;&#1088;&#1096;&#1080;&#1093;%20&#1074;%202023%20&#1075;&#1086;&#1076;&#1091;\&#1056;&#1072;&#1089;&#1087;&#1088;&#1077;&#1076;&#1077;&#1083;&#1077;&#1085;&#1080;&#1077;%20&#1091;&#1084;&#1077;&#1088;&#1096;&#1080;&#1093;%20&#1087;&#1086;%20&#1074;&#1088;&#1077;&#1084;&#1077;&#1085;&#1080;%20&#1075;&#1086;&#1076;&#1072;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D:\&#1052;&#1086;&#1080;%20&#1076;&#1086;&#1082;&#1091;&#1084;&#1077;&#1085;&#1090;&#1099;\&#1052;&#1054;&#1048;\&#1054;&#1087;&#1077;&#1088;&#1072;&#1090;&#1080;&#1074;&#1085;&#1099;&#1077;%20&#1076;&#1072;&#1085;&#1085;&#1099;&#1077;\2023%20&#1075;&#1086;&#1076;\&#1040;&#1085;&#1072;&#1083;&#1080;&#1079;%20&#1091;&#1084;&#1077;&#1088;&#1096;&#1080;&#1093;%20&#1074;%202023%20&#1075;&#1086;&#1076;&#1091;\&#1044;&#1080;&#1085;&#1072;&#1084;&#1080;&#1082;&#1072;%20&#1087;&#1086;%20&#1084;&#1077;&#1089;&#1103;&#1094;&#1072;&#1084;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file:///D:\&#1052;&#1086;&#1080;%20&#1076;&#1086;&#1082;&#1091;&#1084;&#1077;&#1085;&#1090;&#1099;\&#1052;&#1054;&#1048;\&#1054;&#1087;&#1077;&#1088;&#1072;&#1090;&#1080;&#1074;&#1085;&#1099;&#1077;%20&#1076;&#1072;&#1085;&#1085;&#1099;&#1077;\2023%20&#1075;&#1086;&#1076;\&#1040;&#1085;&#1072;&#1083;&#1080;&#1079;%20&#1091;&#1084;&#1077;&#1088;&#1096;&#1080;&#1093;%20&#1074;%202023%20&#1075;&#1086;&#1076;&#1091;\&#1042;&#1086;&#1079;&#1088;&#1072;&#1089;&#1090;%20(&#1091;&#1084;&#1077;&#1088;&#1096;&#1080;&#1077;)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oleObject" Target="file:///D:\&#1052;&#1086;&#1080;%20&#1076;&#1086;&#1082;&#1091;&#1084;&#1077;&#1085;&#1090;&#1099;\&#1052;&#1054;&#1048;\&#1054;&#1087;&#1077;&#1088;&#1072;&#1090;&#1080;&#1074;&#1085;&#1099;&#1077;%20&#1076;&#1072;&#1085;&#1085;&#1099;&#1077;\2023%20&#1075;&#1086;&#1076;\&#1040;&#1085;&#1072;&#1083;&#1080;&#1079;%20&#1091;&#1084;&#1077;&#1088;&#1096;&#1080;&#1093;%20&#1074;%202023%20&#1075;&#1086;&#1076;&#1091;\&#1042;&#1086;&#1079;&#1088;&#1072;&#1089;&#1090;%20(&#1088;&#1080;&#1089;&#1082;)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oleObject" Target="file:///D:\&#1052;&#1086;&#1080;%20&#1076;&#1086;&#1082;&#1091;&#1084;&#1077;&#1085;&#1090;&#1099;\&#1052;&#1054;&#1048;\&#1054;&#1087;&#1077;&#1088;&#1072;&#1090;&#1080;&#1074;&#1085;&#1099;&#1077;%20&#1076;&#1072;&#1085;&#1085;&#1099;&#1077;\2023%20&#1075;&#1086;&#1076;\&#1040;&#1085;&#1072;&#1083;&#1080;&#1079;%20&#1091;&#1084;&#1077;&#1088;&#1096;&#1080;&#1093;%20&#1074;%202023%20&#1075;&#1086;&#1076;&#1091;\&#1059;&#1084;&#1077;&#1088;&#1096;&#1080;&#1077;%20I%20&#1082;&#1074;&#1072;&#1088;&#1090;&#1072;&#1083;%202023%20&#1080;%202024%20&#1075;&#1086;&#1076;&#1086;&#1074;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oleObject" Target="file:///D:\&#1052;&#1086;&#1080;%20&#1076;&#1086;&#1082;&#1091;&#1084;&#1077;&#1085;&#1090;&#1099;\&#1052;&#1054;&#1048;\&#1054;&#1087;&#1077;&#1088;&#1072;&#1090;&#1080;&#1074;&#1085;&#1099;&#1077;%20&#1076;&#1072;&#1085;&#1085;&#1099;&#1077;\2023%20&#1075;&#1086;&#1076;\&#1040;&#1085;&#1072;&#1083;&#1080;&#1079;%20&#1091;&#1084;&#1077;&#1088;&#1096;&#1080;&#1093;%20&#1074;%202023%20&#1075;&#1086;&#1076;&#1091;\&#1059;&#1076;&#1077;&#1083;&#1100;&#1085;&#1099;&#1081;%20&#1074;&#1077;&#1089;%20&#1091;&#1084;&#1077;&#1088;&#1096;&#1080;&#1093;%20&#1087;&#1086;%20&#1087;&#1088;&#1086;&#1092;&#1077;&#1077;&#1089;&#1089;&#1089;&#1080;&#1103;&#1084;%202023%20&#1080;%202024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0"/>
      <c:rotY val="20"/>
      <c:depthPercent val="80"/>
      <c:rAngAx val="1"/>
    </c:view3D>
    <c:floor>
      <c:thickness val="0"/>
    </c:floor>
    <c:sideWall>
      <c:thickness val="0"/>
      <c:spPr>
        <a:noFill/>
        <a:ln>
          <a:noFill/>
        </a:ln>
        <a:scene3d>
          <a:camera prst="orthographicFront"/>
          <a:lightRig rig="threePt" dir="t"/>
        </a:scene3d>
        <a:sp3d>
          <a:bevelT w="6350"/>
        </a:sp3d>
      </c:spPr>
    </c:sideWall>
    <c:backWall>
      <c:thickness val="0"/>
      <c:spPr>
        <a:noFill/>
        <a:ln>
          <a:noFill/>
        </a:ln>
        <a:scene3d>
          <a:camera prst="orthographicFront"/>
          <a:lightRig rig="threePt" dir="t"/>
        </a:scene3d>
        <a:sp3d>
          <a:bevelT w="6350"/>
        </a:sp3d>
      </c:spPr>
    </c:backWall>
    <c:plotArea>
      <c:layout>
        <c:manualLayout>
          <c:layoutTarget val="inner"/>
          <c:xMode val="edge"/>
          <c:yMode val="edge"/>
          <c:x val="1.3255320162343603E-2"/>
          <c:y val="0.17484200721883614"/>
          <c:w val="0.97415527930068913"/>
          <c:h val="0.4290072420893802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  <a:ln w="19050">
              <a:solidFill>
                <a:srgbClr val="FF6699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dLbls>
            <c:txPr>
              <a:bodyPr/>
              <a:lstStyle/>
              <a:p>
                <a:pPr>
                  <a:defRPr sz="1800">
                    <a:solidFill>
                      <a:sysClr val="windowText" lastClr="000000"/>
                    </a:solidFill>
                    <a:latin typeface="Arial Black" panose="020B0A04020102020204" pitchFamily="34" charset="0"/>
                    <a:cs typeface="Aharoni" panose="02010803020104030203" pitchFamily="2" charset="-79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'К погибшим'!$B$4:$B$24</c:f>
              <c:strCache>
                <c:ptCount val="21"/>
                <c:pt idx="0">
                  <c:v>Борисовский район</c:v>
                </c:pt>
                <c:pt idx="1">
                  <c:v>Вилейский район</c:v>
                </c:pt>
                <c:pt idx="2">
                  <c:v>Воложинский район</c:v>
                </c:pt>
                <c:pt idx="3">
                  <c:v>Дзержинский район</c:v>
                </c:pt>
                <c:pt idx="4">
                  <c:v>Клецкий район</c:v>
                </c:pt>
                <c:pt idx="5">
                  <c:v>Копыльский район</c:v>
                </c:pt>
                <c:pt idx="6">
                  <c:v>Крупский район</c:v>
                </c:pt>
                <c:pt idx="7">
                  <c:v>Логойский район</c:v>
                </c:pt>
                <c:pt idx="8">
                  <c:v>Любанский район</c:v>
                </c:pt>
                <c:pt idx="9">
                  <c:v>Минский район</c:v>
                </c:pt>
                <c:pt idx="10">
                  <c:v>Молодечненский район</c:v>
                </c:pt>
                <c:pt idx="11">
                  <c:v>Мядельский район</c:v>
                </c:pt>
                <c:pt idx="12">
                  <c:v>Несвижский район</c:v>
                </c:pt>
                <c:pt idx="13">
                  <c:v>Пуховичский район</c:v>
                </c:pt>
                <c:pt idx="14">
                  <c:v>Слуцкий район</c:v>
                </c:pt>
                <c:pt idx="15">
                  <c:v>Смолевичский район</c:v>
                </c:pt>
                <c:pt idx="16">
                  <c:v>Солигорский район</c:v>
                </c:pt>
                <c:pt idx="17">
                  <c:v>Стародорожский район</c:v>
                </c:pt>
                <c:pt idx="18">
                  <c:v>Столбцовский район</c:v>
                </c:pt>
                <c:pt idx="19">
                  <c:v>Червенский район</c:v>
                </c:pt>
                <c:pt idx="20">
                  <c:v>город  Жодино</c:v>
                </c:pt>
              </c:strCache>
            </c:strRef>
          </c:cat>
          <c:val>
            <c:numRef>
              <c:f>'К погибшим'!$C$4:$C$24</c:f>
              <c:numCache>
                <c:formatCode>General</c:formatCode>
                <c:ptCount val="21"/>
                <c:pt idx="0">
                  <c:v>5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  <c:pt idx="4">
                  <c:v>3</c:v>
                </c:pt>
                <c:pt idx="5">
                  <c:v>5</c:v>
                </c:pt>
                <c:pt idx="6">
                  <c:v>1</c:v>
                </c:pt>
                <c:pt idx="7">
                  <c:v>5</c:v>
                </c:pt>
                <c:pt idx="8">
                  <c:v>6</c:v>
                </c:pt>
                <c:pt idx="9">
                  <c:v>14</c:v>
                </c:pt>
                <c:pt idx="10">
                  <c:v>12</c:v>
                </c:pt>
                <c:pt idx="11">
                  <c:v>2</c:v>
                </c:pt>
                <c:pt idx="12">
                  <c:v>3</c:v>
                </c:pt>
                <c:pt idx="13">
                  <c:v>5</c:v>
                </c:pt>
                <c:pt idx="14">
                  <c:v>11</c:v>
                </c:pt>
                <c:pt idx="15">
                  <c:v>1</c:v>
                </c:pt>
                <c:pt idx="16">
                  <c:v>4</c:v>
                </c:pt>
                <c:pt idx="17">
                  <c:v>4</c:v>
                </c:pt>
                <c:pt idx="18">
                  <c:v>4</c:v>
                </c:pt>
                <c:pt idx="19">
                  <c:v>1</c:v>
                </c:pt>
                <c:pt idx="20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6"/>
        <c:gapDepth val="28"/>
        <c:shape val="cylinder"/>
        <c:axId val="97248384"/>
        <c:axId val="97249920"/>
        <c:axId val="0"/>
      </c:bar3DChart>
      <c:catAx>
        <c:axId val="9724838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5400000" vert="horz" anchor="t" anchorCtr="0"/>
          <a:lstStyle/>
          <a:p>
            <a:pPr>
              <a:defRPr sz="16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7249920"/>
        <c:crosses val="autoZero"/>
        <c:auto val="1"/>
        <c:lblAlgn val="ctr"/>
        <c:lblOffset val="100"/>
        <c:noMultiLvlLbl val="0"/>
      </c:catAx>
      <c:valAx>
        <c:axId val="972499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97248384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  <a:effectLst/>
  </c:sp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4052405843037083E-3"/>
          <c:y val="9.1999675642680828E-2"/>
          <c:w val="0.98972242354261097"/>
          <c:h val="0.436235533216615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'К умершим по деятельности'!$B$6</c:f>
              <c:strCache>
                <c:ptCount val="1"/>
                <c:pt idx="0">
                  <c:v> сельское, лесное и рыбное хозяйство </c:v>
                </c:pt>
              </c:strCache>
            </c:strRef>
          </c:tx>
          <c:spPr>
            <a:solidFill>
              <a:srgbClr val="FFC000">
                <a:alpha val="75000"/>
              </a:srgbClr>
            </a:solidFill>
            <a:ln w="9525" cap="rnd" cmpd="dbl">
              <a:solidFill>
                <a:sysClr val="windowText" lastClr="000000"/>
              </a:soli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nvex"/>
            </a:sp3d>
          </c:spPr>
          <c:invertIfNegative val="0"/>
          <c:dLbls>
            <c:dLbl>
              <c:idx val="0"/>
              <c:layout>
                <c:manualLayout>
                  <c:x val="-1.3668925167531039E-5"/>
                  <c:y val="-4.36089137824863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'К умершим по деятельности'!$C$6</c:f>
              <c:numCache>
                <c:formatCode>0</c:formatCode>
                <c:ptCount val="1"/>
                <c:pt idx="0">
                  <c:v>30</c:v>
                </c:pt>
              </c:numCache>
            </c:numRef>
          </c:val>
        </c:ser>
        <c:ser>
          <c:idx val="1"/>
          <c:order val="1"/>
          <c:tx>
            <c:strRef>
              <c:f>'К умершим по деятельности'!$B$7</c:f>
              <c:strCache>
                <c:ptCount val="1"/>
                <c:pt idx="0">
                  <c:v> обрабатывающая промышленность</c:v>
                </c:pt>
              </c:strCache>
            </c:strRef>
          </c:tx>
          <c:spPr>
            <a:solidFill>
              <a:srgbClr val="C00000">
                <a:alpha val="75000"/>
              </a:srgbClr>
            </a:solidFill>
            <a:ln w="9525" cmpd="dbl">
              <a:solidFill>
                <a:sysClr val="windowText" lastClr="000000"/>
              </a:soli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nvex"/>
            </a:sp3d>
          </c:spPr>
          <c:invertIfNegative val="0"/>
          <c:dLbls>
            <c:dLbl>
              <c:idx val="0"/>
              <c:layout>
                <c:manualLayout>
                  <c:x val="2.6661302672579446E-3"/>
                  <c:y val="-1.68908452145041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2000" b="1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'К умершим по деятельности'!$C$7</c:f>
              <c:numCache>
                <c:formatCode>0</c:formatCode>
                <c:ptCount val="1"/>
                <c:pt idx="0">
                  <c:v>29</c:v>
                </c:pt>
              </c:numCache>
            </c:numRef>
          </c:val>
        </c:ser>
        <c:ser>
          <c:idx val="2"/>
          <c:order val="2"/>
          <c:tx>
            <c:strRef>
              <c:f>'К умершим по деятельности'!$B$8</c:f>
              <c:strCache>
                <c:ptCount val="1"/>
                <c:pt idx="0">
                  <c:v> снабжение электроэнергией, газом, паром, горячей водой и кондиционированным воздухом</c:v>
                </c:pt>
              </c:strCache>
            </c:strRef>
          </c:tx>
          <c:spPr>
            <a:solidFill>
              <a:srgbClr val="89F7E2">
                <a:alpha val="74902"/>
              </a:srgbClr>
            </a:solidFill>
            <a:ln>
              <a:solidFill>
                <a:sysClr val="windowText" lastClr="000000"/>
              </a:soli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nvex"/>
            </a:sp3d>
          </c:spPr>
          <c:invertIfNegative val="0"/>
          <c:dLbls>
            <c:dLbl>
              <c:idx val="0"/>
              <c:layout>
                <c:manualLayout>
                  <c:x val="1.2157182846764037E-3"/>
                  <c:y val="-6.75215544875643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'К умершим по деятельности'!$C$8</c:f>
              <c:numCache>
                <c:formatCode>0</c:formatCode>
                <c:ptCount val="1"/>
                <c:pt idx="0">
                  <c:v>8</c:v>
                </c:pt>
              </c:numCache>
            </c:numRef>
          </c:val>
        </c:ser>
        <c:ser>
          <c:idx val="3"/>
          <c:order val="3"/>
          <c:tx>
            <c:strRef>
              <c:f>'К умершим по деятельности'!$B$9</c:f>
              <c:strCache>
                <c:ptCount val="1"/>
                <c:pt idx="0">
                  <c:v> строительство</c:v>
                </c:pt>
              </c:strCache>
            </c:strRef>
          </c:tx>
          <c:spPr>
            <a:solidFill>
              <a:schemeClr val="bg2">
                <a:lumMod val="50000"/>
                <a:alpha val="75000"/>
              </a:schemeClr>
            </a:solidFill>
            <a:ln>
              <a:solidFill>
                <a:sysClr val="windowText" lastClr="000000"/>
              </a:soli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nvex"/>
            </a:sp3d>
          </c:spPr>
          <c:invertIfNegative val="0"/>
          <c:dLbls>
            <c:dLbl>
              <c:idx val="0"/>
              <c:layout>
                <c:manualLayout>
                  <c:x val="-6.6026263097767999E-5"/>
                  <c:y val="6.5660639858770603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'К умершим по деятельности'!$C$9</c:f>
              <c:numCache>
                <c:formatCode>0</c:formatCode>
                <c:ptCount val="1"/>
                <c:pt idx="0">
                  <c:v>7</c:v>
                </c:pt>
              </c:numCache>
            </c:numRef>
          </c:val>
        </c:ser>
        <c:ser>
          <c:idx val="4"/>
          <c:order val="4"/>
          <c:tx>
            <c:strRef>
              <c:f>'К умершим по деятельности'!$B$10</c:f>
              <c:strCache>
                <c:ptCount val="1"/>
                <c:pt idx="0">
                  <c:v> транспортная деятельность; складирование, почтовая и курьерская деятельность</c:v>
                </c:pt>
              </c:strCache>
            </c:strRef>
          </c:tx>
          <c:spPr>
            <a:solidFill>
              <a:srgbClr val="002060">
                <a:alpha val="75000"/>
              </a:srgbClr>
            </a:solidFill>
            <a:ln>
              <a:solidFill>
                <a:sysClr val="windowText" lastClr="000000"/>
              </a:soli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nvex"/>
            </a:sp3d>
          </c:spPr>
          <c:invertIfNegative val="0"/>
          <c:dLbls>
            <c:dLbl>
              <c:idx val="0"/>
              <c:layout>
                <c:manualLayout>
                  <c:x val="1.3000520020800849E-3"/>
                  <c:y val="-3.54506076495442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'К умершим по деятельности'!$C$10</c:f>
              <c:numCache>
                <c:formatCode>0</c:formatCode>
                <c:ptCount val="1"/>
                <c:pt idx="0">
                  <c:v>6</c:v>
                </c:pt>
              </c:numCache>
            </c:numRef>
          </c:val>
        </c:ser>
        <c:ser>
          <c:idx val="5"/>
          <c:order val="5"/>
          <c:tx>
            <c:strRef>
              <c:f>'К умершим по деятельности'!$B$11</c:f>
              <c:strCache>
                <c:ptCount val="1"/>
                <c:pt idx="0">
                  <c:v> государственное управление</c:v>
                </c:pt>
              </c:strCache>
            </c:strRef>
          </c:tx>
          <c:spPr>
            <a:solidFill>
              <a:srgbClr val="98104E">
                <a:alpha val="75000"/>
              </a:srgbClr>
            </a:solidFill>
            <a:ln>
              <a:solidFill>
                <a:sysClr val="windowText" lastClr="000000"/>
              </a:soli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nvex"/>
            </a:sp3d>
          </c:spPr>
          <c:invertIfNegative val="0"/>
          <c:dLbls>
            <c:dLbl>
              <c:idx val="0"/>
              <c:layout>
                <c:manualLayout>
                  <c:x val="-1.3660782651778529E-3"/>
                  <c:y val="-5.677533626782180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'К умершим по деятельности'!$C$11</c:f>
              <c:numCache>
                <c:formatCode>0</c:formatCode>
                <c:ptCount val="1"/>
                <c:pt idx="0">
                  <c:v>5</c:v>
                </c:pt>
              </c:numCache>
            </c:numRef>
          </c:val>
        </c:ser>
        <c:ser>
          <c:idx val="6"/>
          <c:order val="6"/>
          <c:tx>
            <c:strRef>
              <c:f>'К умершим по деятельности'!$B$12</c:f>
              <c:strCache>
                <c:ptCount val="1"/>
                <c:pt idx="0">
                  <c:v> здравоохранение и социальные услуги</c:v>
                </c:pt>
              </c:strCache>
            </c:strRef>
          </c:tx>
          <c:spPr>
            <a:solidFill>
              <a:srgbClr val="00CC99">
                <a:alpha val="74902"/>
              </a:srgbClr>
            </a:solidFill>
            <a:ln>
              <a:solidFill>
                <a:sysClr val="windowText" lastClr="000000"/>
              </a:soli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nvex"/>
            </a:sp3d>
          </c:spPr>
          <c:invertIfNegative val="0"/>
          <c:dLbls>
            <c:dLbl>
              <c:idx val="0"/>
              <c:layout>
                <c:manualLayout>
                  <c:x val="1.3000520020800849E-3"/>
                  <c:y val="-5.15625274012241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'К умершим по деятельности'!$C$12</c:f>
              <c:numCache>
                <c:formatCode>0</c:formatCode>
                <c:ptCount val="1"/>
                <c:pt idx="0">
                  <c:v>5</c:v>
                </c:pt>
              </c:numCache>
            </c:numRef>
          </c:val>
        </c:ser>
        <c:ser>
          <c:idx val="7"/>
          <c:order val="7"/>
          <c:tx>
            <c:strRef>
              <c:f>'К умершим по деятельности'!$B$13</c:f>
              <c:strCache>
                <c:ptCount val="1"/>
                <c:pt idx="0">
                  <c:v> оптовая и розничная торговля; ремонт автомобилей и мотоциклов</c:v>
                </c:pt>
              </c:strCache>
            </c:strRef>
          </c:tx>
          <c:spPr>
            <a:solidFill>
              <a:schemeClr val="accent6">
                <a:alpha val="75000"/>
              </a:schemeClr>
            </a:solidFill>
            <a:ln>
              <a:solidFill>
                <a:sysClr val="windowText" lastClr="000000"/>
              </a:soli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nvex"/>
            </a:sp3d>
          </c:spPr>
          <c:invertIfNegative val="0"/>
          <c:dLbls>
            <c:txPr>
              <a:bodyPr/>
              <a:lstStyle/>
              <a:p>
                <a:pPr>
                  <a:defRPr sz="2000" b="1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'К умершим по деятельности'!$C$13</c:f>
              <c:numCache>
                <c:formatCode>0</c:formatCode>
                <c:ptCount val="1"/>
                <c:pt idx="0">
                  <c:v>4</c:v>
                </c:pt>
              </c:numCache>
            </c:numRef>
          </c:val>
        </c:ser>
        <c:ser>
          <c:idx val="8"/>
          <c:order val="8"/>
          <c:tx>
            <c:strRef>
              <c:f>'К умершим по деятельности'!$B$14</c:f>
              <c:strCache>
                <c:ptCount val="1"/>
                <c:pt idx="0">
                  <c:v> водоснабжение; сбор, обработка и удаление отходов, деятельность по ликвидации загрязнений</c:v>
                </c:pt>
              </c:strCache>
            </c:strRef>
          </c:tx>
          <c:spPr>
            <a:solidFill>
              <a:srgbClr val="00B0F0">
                <a:alpha val="75000"/>
              </a:srgbClr>
            </a:solidFill>
            <a:ln>
              <a:solidFill>
                <a:sysClr val="windowText" lastClr="000000"/>
              </a:soli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nvex"/>
            </a:sp3d>
          </c:spPr>
          <c:invertIfNegative val="0"/>
          <c:dLbls>
            <c:dLbl>
              <c:idx val="0"/>
              <c:layout>
                <c:manualLayout>
                  <c:x val="1.3215489249491266E-4"/>
                  <c:y val="6.5660639858770603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'К умершим по деятельности'!$C$14</c:f>
              <c:numCache>
                <c:formatCode>0</c:formatCode>
                <c:ptCount val="1"/>
                <c:pt idx="0">
                  <c:v>3</c:v>
                </c:pt>
              </c:numCache>
            </c:numRef>
          </c:val>
        </c:ser>
        <c:ser>
          <c:idx val="9"/>
          <c:order val="9"/>
          <c:tx>
            <c:strRef>
              <c:f>'К умершим по деятельности'!$B$15</c:f>
              <c:strCache>
                <c:ptCount val="1"/>
                <c:pt idx="0">
                  <c:v> образование</c:v>
                </c:pt>
              </c:strCache>
            </c:strRef>
          </c:tx>
          <c:spPr>
            <a:solidFill>
              <a:schemeClr val="accent3">
                <a:lumMod val="75000"/>
                <a:alpha val="75000"/>
              </a:schemeClr>
            </a:solidFill>
            <a:ln>
              <a:solidFill>
                <a:sysClr val="windowText" lastClr="000000"/>
              </a:soli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nvex"/>
            </a:sp3d>
          </c:spPr>
          <c:invertIfNegative val="0"/>
          <c:dLbls>
            <c:txPr>
              <a:bodyPr/>
              <a:lstStyle/>
              <a:p>
                <a:pPr>
                  <a:defRPr sz="2400" b="1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'К умершим по деятельности'!$C$15</c:f>
              <c:numCache>
                <c:formatCode>0</c:formatCode>
                <c:ptCount val="1"/>
                <c:pt idx="0">
                  <c:v>2</c:v>
                </c:pt>
              </c:numCache>
            </c:numRef>
          </c:val>
        </c:ser>
        <c:ser>
          <c:idx val="10"/>
          <c:order val="10"/>
          <c:tx>
            <c:strRef>
              <c:f>'К умершим по деятельности'!$B$16</c:f>
              <c:strCache>
                <c:ptCount val="1"/>
                <c:pt idx="0">
                  <c:v> деятельность в сфере административных и вспомогательных услуг</c:v>
                </c:pt>
              </c:strCache>
            </c:strRef>
          </c:tx>
          <c:spPr>
            <a:solidFill>
              <a:srgbClr val="FF9999">
                <a:alpha val="75000"/>
              </a:srgbClr>
            </a:solidFill>
            <a:ln>
              <a:solidFill>
                <a:sysClr val="windowText" lastClr="000000"/>
              </a:soli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nvex"/>
            </a:sp3d>
          </c:spPr>
          <c:invertIfNegative val="0"/>
          <c:dLbls>
            <c:txPr>
              <a:bodyPr/>
              <a:lstStyle/>
              <a:p>
                <a:pPr>
                  <a:defRPr sz="2000" b="1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'К умершим по деятельности'!$C$16</c:f>
              <c:numCache>
                <c:formatCode>0</c:formatCode>
                <c:ptCount val="1"/>
                <c:pt idx="0">
                  <c:v>1</c:v>
                </c:pt>
              </c:numCache>
            </c:numRef>
          </c:val>
        </c:ser>
        <c:ser>
          <c:idx val="11"/>
          <c:order val="11"/>
          <c:tx>
            <c:strRef>
              <c:f>'К умершим по деятельности'!$B$17</c:f>
              <c:strCache>
                <c:ptCount val="1"/>
                <c:pt idx="0">
                  <c:v> информация и связь</c:v>
                </c:pt>
              </c:strCache>
            </c:strRef>
          </c:tx>
          <c:spPr>
            <a:solidFill>
              <a:srgbClr val="00487E"/>
            </a:solidFill>
            <a:ln>
              <a:solidFill>
                <a:sysClr val="windowText" lastClr="000000"/>
              </a:soli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nvex"/>
            </a:sp3d>
          </c:spPr>
          <c:invertIfNegative val="0"/>
          <c:dLbls>
            <c:txPr>
              <a:bodyPr/>
              <a:lstStyle/>
              <a:p>
                <a:pPr>
                  <a:defRPr sz="2000" b="1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'К умершим по деятельности'!$C$17</c:f>
              <c:numCache>
                <c:formatCode>0</c:formatCode>
                <c:ptCount val="1"/>
                <c:pt idx="0">
                  <c:v>1</c:v>
                </c:pt>
              </c:numCache>
            </c:numRef>
          </c:val>
        </c:ser>
        <c:ser>
          <c:idx val="12"/>
          <c:order val="12"/>
          <c:tx>
            <c:strRef>
              <c:f>'К умершим по деятельности'!$B$18</c:f>
              <c:strCache>
                <c:ptCount val="1"/>
                <c:pt idx="0">
                  <c:v> услуги по временному проживанию и питанию</c:v>
                </c:pt>
              </c:strCache>
            </c:strRef>
          </c:tx>
          <c:spPr>
            <a:solidFill>
              <a:srgbClr val="7030A0"/>
            </a:solidFill>
            <a:ln w="9525">
              <a:solidFill>
                <a:sysClr val="windowText" lastClr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2000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'К умершим по деятельности'!$C$18</c:f>
              <c:numCache>
                <c:formatCode>0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8"/>
        <c:overlap val="-64"/>
        <c:axId val="99736960"/>
        <c:axId val="99419264"/>
      </c:barChart>
      <c:catAx>
        <c:axId val="99736960"/>
        <c:scaling>
          <c:orientation val="minMax"/>
        </c:scaling>
        <c:delete val="1"/>
        <c:axPos val="b"/>
        <c:majorTickMark val="out"/>
        <c:minorTickMark val="none"/>
        <c:tickLblPos val="none"/>
        <c:crossAx val="99419264"/>
        <c:crosses val="autoZero"/>
        <c:auto val="1"/>
        <c:lblAlgn val="ctr"/>
        <c:lblOffset val="100"/>
        <c:noMultiLvlLbl val="0"/>
      </c:catAx>
      <c:valAx>
        <c:axId val="99419264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one"/>
        <c:crossAx val="99736960"/>
        <c:crosses val="autoZero"/>
        <c:crossBetween val="between"/>
      </c:valAx>
      <c:spPr>
        <a:noFill/>
        <a:ln w="25400">
          <a:noFill/>
        </a:ln>
        <a:scene3d>
          <a:camera prst="orthographicFront"/>
          <a:lightRig rig="flood" dir="t"/>
        </a:scene3d>
      </c:spPr>
    </c:plotArea>
    <c:legend>
      <c:legendPos val="r"/>
      <c:layout>
        <c:manualLayout>
          <c:xMode val="edge"/>
          <c:yMode val="edge"/>
          <c:x val="6.6327897462869819E-3"/>
          <c:y val="0.55234140651038766"/>
          <c:w val="0.993367210253713"/>
          <c:h val="0.44765859348961229"/>
        </c:manualLayout>
      </c:layout>
      <c:overlay val="0"/>
      <c:spPr>
        <a:ln>
          <a:noFill/>
        </a:ln>
      </c:spPr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chemeClr val="bg1"/>
      </a:solidFill>
    </a:ln>
    <a:scene3d>
      <a:camera prst="orthographicFront"/>
      <a:lightRig rig="threePt" dir="t"/>
    </a:scene3d>
    <a:sp3d>
      <a:bevelT prst="convex"/>
    </a:sp3d>
  </c:sp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1865942218858995E-3"/>
          <c:y val="0.10313988100938978"/>
          <c:w val="0.98755807356135827"/>
          <c:h val="0.448791928610741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'к прил. 3 и 4'!$C$13</c:f>
              <c:strCache>
                <c:ptCount val="1"/>
                <c:pt idx="0">
                  <c:v> водители автомобилей </c:v>
                </c:pt>
              </c:strCache>
            </c:strRef>
          </c:tx>
          <c:spPr>
            <a:solidFill>
              <a:srgbClr val="002060"/>
            </a:solidFill>
            <a:scene3d>
              <a:camera prst="orthographicFront"/>
              <a:lightRig rig="threePt" dir="t"/>
            </a:scene3d>
            <a:sp3d prstMaterial="plastic">
              <a:bevelT/>
            </a:sp3d>
          </c:spPr>
          <c:invertIfNegative val="0"/>
          <c:dLbls>
            <c:dLbl>
              <c:idx val="0"/>
              <c:layout>
                <c:manualLayout>
                  <c:x val="9.2776204460860053E-3"/>
                  <c:y val="-1.39329985046361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'к прил. 3 и 4'!$D$13</c:f>
              <c:numCache>
                <c:formatCode>0</c:formatCode>
                <c:ptCount val="1"/>
                <c:pt idx="0">
                  <c:v>16</c:v>
                </c:pt>
              </c:numCache>
            </c:numRef>
          </c:val>
        </c:ser>
        <c:ser>
          <c:idx val="1"/>
          <c:order val="1"/>
          <c:tx>
            <c:strRef>
              <c:f>'к прил. 3 и 4'!$C$14</c:f>
              <c:strCache>
                <c:ptCount val="1"/>
                <c:pt idx="0">
                  <c:v> гражданине, работавшие по гражданско-правовым договорам 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4.7985583712222054E-3"/>
                  <c:y val="-6.75483694659724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'к прил. 3 и 4'!$D$14</c:f>
              <c:numCache>
                <c:formatCode>0</c:formatCode>
                <c:ptCount val="1"/>
                <c:pt idx="0">
                  <c:v>7</c:v>
                </c:pt>
              </c:numCache>
            </c:numRef>
          </c:val>
        </c:ser>
        <c:ser>
          <c:idx val="2"/>
          <c:order val="2"/>
          <c:tx>
            <c:strRef>
              <c:f>'к прил. 3 и 4'!$C$15</c:f>
              <c:strCache>
                <c:ptCount val="1"/>
                <c:pt idx="0">
                  <c:v> сторожа</c:v>
                </c:pt>
              </c:strCache>
            </c:strRef>
          </c:tx>
          <c:spPr>
            <a:solidFill>
              <a:srgbClr val="FF6699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5.5845472096391806E-3"/>
                  <c:y val="-1.0739547457689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'к прил. 3 и 4'!$D$15</c:f>
              <c:numCache>
                <c:formatCode>0</c:formatCode>
                <c:ptCount val="1"/>
                <c:pt idx="0">
                  <c:v>7</c:v>
                </c:pt>
              </c:numCache>
            </c:numRef>
          </c:val>
        </c:ser>
        <c:ser>
          <c:idx val="3"/>
          <c:order val="3"/>
          <c:tx>
            <c:strRef>
              <c:f>'к прил. 3 и 4'!$C$16</c:f>
              <c:strCache>
                <c:ptCount val="1"/>
                <c:pt idx="0">
                  <c:v> животноводы</c:v>
                </c:pt>
              </c:strCache>
            </c:strRef>
          </c:tx>
          <c:spPr>
            <a:solidFill>
              <a:schemeClr val="accent6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1328074594291228E-2"/>
                  <c:y val="-1.2239983898964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'к прил. 3 и 4'!$D$16</c:f>
              <c:numCache>
                <c:formatCode>0</c:formatCode>
                <c:ptCount val="1"/>
                <c:pt idx="0">
                  <c:v>6</c:v>
                </c:pt>
              </c:numCache>
            </c:numRef>
          </c:val>
        </c:ser>
        <c:ser>
          <c:idx val="4"/>
          <c:order val="4"/>
          <c:tx>
            <c:strRef>
              <c:f>'к прил. 3 и 4'!$C$17</c:f>
              <c:strCache>
                <c:ptCount val="1"/>
                <c:pt idx="0">
                  <c:v> грузчики</c:v>
                </c:pt>
              </c:strCache>
            </c:strRef>
          </c:tx>
          <c:spPr>
            <a:solidFill>
              <a:srgbClr val="70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7762155307844849E-2"/>
                  <c:y val="-3.06806102408688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'к прил. 3 и 4'!$D$17</c:f>
              <c:numCache>
                <c:formatCode>0</c:formatCode>
                <c:ptCount val="1"/>
                <c:pt idx="0">
                  <c:v>4</c:v>
                </c:pt>
              </c:numCache>
            </c:numRef>
          </c:val>
        </c:ser>
        <c:ser>
          <c:idx val="5"/>
          <c:order val="5"/>
          <c:tx>
            <c:strRef>
              <c:f>'к прил. 3 и 4'!$C$18</c:f>
              <c:strCache>
                <c:ptCount val="1"/>
                <c:pt idx="0">
                  <c:v> электромонтеры по ремонту и обслуживанию электрооборудования </c:v>
                </c:pt>
              </c:strCache>
            </c:strRef>
          </c:tx>
          <c:spPr>
            <a:solidFill>
              <a:srgbClr val="00FF99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4161539193335146E-2"/>
                  <c:y val="-1.2219639630344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'к прил. 3 и 4'!$D$18</c:f>
              <c:numCache>
                <c:formatCode>0</c:formatCode>
                <c:ptCount val="1"/>
                <c:pt idx="0">
                  <c:v>4</c:v>
                </c:pt>
              </c:numCache>
            </c:numRef>
          </c:val>
        </c:ser>
        <c:ser>
          <c:idx val="6"/>
          <c:order val="6"/>
          <c:tx>
            <c:strRef>
              <c:f>'к прил. 3 и 4'!$C$19</c:f>
              <c:strCache>
                <c:ptCount val="1"/>
                <c:pt idx="0">
                  <c:v> подсобные рабочие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4.4301928020386103E-3"/>
                  <c:y val="3.54339032877064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'к прил. 3 и 4'!$D$19</c:f>
              <c:numCache>
                <c:formatCode>0</c:formatCode>
                <c:ptCount val="1"/>
                <c:pt idx="0">
                  <c:v>3</c:v>
                </c:pt>
              </c:numCache>
            </c:numRef>
          </c:val>
        </c:ser>
        <c:ser>
          <c:idx val="7"/>
          <c:order val="7"/>
          <c:tx>
            <c:strRef>
              <c:f>'к прил. 3 и 4'!$C$20</c:f>
              <c:strCache>
                <c:ptCount val="1"/>
                <c:pt idx="0">
                  <c:v> трактористы-машинисты сельскохозяйственного производства 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3.799359513745826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'к прил. 3 и 4'!$D$20</c:f>
              <c:numCache>
                <c:formatCode>0</c:formatCode>
                <c:ptCount val="1"/>
                <c:pt idx="0">
                  <c:v>3</c:v>
                </c:pt>
              </c:numCache>
            </c:numRef>
          </c:val>
        </c:ser>
        <c:ser>
          <c:idx val="8"/>
          <c:order val="8"/>
          <c:tx>
            <c:strRef>
              <c:f>'к прил. 3 и 4'!$C$21</c:f>
              <c:strCache>
                <c:ptCount val="1"/>
                <c:pt idx="0">
                  <c:v> вахтеры и охранники</c:v>
                </c:pt>
              </c:strCache>
            </c:strRef>
          </c:tx>
          <c:spPr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val>
            <c:numRef>
              <c:f>'к прил. 3 и 4'!$D$21</c:f>
              <c:numCache>
                <c:formatCode>0</c:formatCode>
                <c:ptCount val="1"/>
                <c:pt idx="0">
                  <c:v>2</c:v>
                </c:pt>
              </c:numCache>
            </c:numRef>
          </c:val>
        </c:ser>
        <c:ser>
          <c:idx val="9"/>
          <c:order val="9"/>
          <c:tx>
            <c:strRef>
              <c:f>'к прил. 3 и 4'!$C$22</c:f>
              <c:strCache>
                <c:ptCount val="1"/>
                <c:pt idx="0">
                  <c:v> водители погрузчиков</c:v>
                </c:pt>
              </c:strCache>
            </c:strRef>
          </c:tx>
          <c:spPr>
            <a:solidFill>
              <a:srgbClr val="006699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'к прил. 3 и 4'!$D$22</c:f>
              <c:numCache>
                <c:formatCode>0</c:formatCode>
                <c:ptCount val="1"/>
                <c:pt idx="0">
                  <c:v>2</c:v>
                </c:pt>
              </c:numCache>
            </c:numRef>
          </c:val>
        </c:ser>
        <c:ser>
          <c:idx val="10"/>
          <c:order val="10"/>
          <c:tx>
            <c:strRef>
              <c:f>'к прил. 3 и 4'!$C$23</c:f>
              <c:strCache>
                <c:ptCount val="1"/>
                <c:pt idx="0">
                  <c:v> дворники и уборщики территорий </c:v>
                </c:pt>
              </c:strCache>
            </c:strRef>
          </c:tx>
          <c:spPr>
            <a:solidFill>
              <a:srgbClr val="FFFF99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'к прил. 3 и 4'!$D$23</c:f>
              <c:numCache>
                <c:formatCode>0</c:formatCode>
                <c:ptCount val="1"/>
                <c:pt idx="0">
                  <c:v>2</c:v>
                </c:pt>
              </c:numCache>
            </c:numRef>
          </c:val>
        </c:ser>
        <c:ser>
          <c:idx val="11"/>
          <c:order val="11"/>
          <c:tx>
            <c:strRef>
              <c:f>'к прил. 3 и 4'!$C$24</c:f>
              <c:strCache>
                <c:ptCount val="1"/>
                <c:pt idx="0">
                  <c:v> мастера участка  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'к прил. 3 и 4'!$D$24</c:f>
              <c:numCache>
                <c:formatCode>0</c:formatCode>
                <c:ptCount val="1"/>
                <c:pt idx="0">
                  <c:v>2</c:v>
                </c:pt>
              </c:numCache>
            </c:numRef>
          </c:val>
        </c:ser>
        <c:ser>
          <c:idx val="12"/>
          <c:order val="12"/>
          <c:tx>
            <c:strRef>
              <c:f>'к прил. 3 и 4'!$C$25</c:f>
              <c:strCache>
                <c:ptCount val="1"/>
                <c:pt idx="0">
                  <c:v> машинисты (кочегары) котельных 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'к прил. 3 и 4'!$D$25</c:f>
              <c:numCache>
                <c:formatCode>0</c:formatCode>
                <c:ptCount val="1"/>
                <c:pt idx="0">
                  <c:v>2</c:v>
                </c:pt>
              </c:numCache>
            </c:numRef>
          </c:val>
        </c:ser>
        <c:ser>
          <c:idx val="13"/>
          <c:order val="13"/>
          <c:tx>
            <c:strRef>
              <c:f>'к прил. 3 и 4'!$C$26</c:f>
              <c:strCache>
                <c:ptCount val="1"/>
                <c:pt idx="0">
                  <c:v> слесари-ремонтники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'к прил. 3 и 4'!$D$26</c:f>
              <c:numCache>
                <c:formatCode>0</c:formatCode>
                <c:ptCount val="1"/>
                <c:pt idx="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99612928"/>
        <c:axId val="99622912"/>
      </c:barChart>
      <c:catAx>
        <c:axId val="99612928"/>
        <c:scaling>
          <c:orientation val="minMax"/>
        </c:scaling>
        <c:delete val="1"/>
        <c:axPos val="l"/>
        <c:majorTickMark val="out"/>
        <c:minorTickMark val="none"/>
        <c:tickLblPos val="none"/>
        <c:crossAx val="99622912"/>
        <c:crosses val="autoZero"/>
        <c:auto val="1"/>
        <c:lblAlgn val="ctr"/>
        <c:lblOffset val="100"/>
        <c:noMultiLvlLbl val="0"/>
      </c:catAx>
      <c:valAx>
        <c:axId val="99622912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one"/>
        <c:crossAx val="99612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352662439855121E-3"/>
          <c:y val="0.55605623446478947"/>
          <c:w val="0.99196962042652148"/>
          <c:h val="0.44394376553521048"/>
        </c:manualLayout>
      </c:layout>
      <c:overlay val="0"/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216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1291044466151891"/>
          <c:y val="0.25855902374483647"/>
          <c:w val="0.37700798513667128"/>
          <c:h val="0.41962856399793963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prst="angle"/>
            </a:sp3d>
          </c:spPr>
          <c:explosion val="5"/>
          <c:dPt>
            <c:idx val="0"/>
            <c:bubble3D val="0"/>
            <c:spPr>
              <a:solidFill>
                <a:srgbClr val="00B0F0">
                  <a:alpha val="95000"/>
                </a:srgbClr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"/>
            <c:bubble3D val="0"/>
            <c:spPr>
              <a:solidFill>
                <a:srgbClr val="00B050">
                  <a:alpha val="94000"/>
                </a:srgbClr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2"/>
            <c:bubble3D val="0"/>
            <c:spPr>
              <a:solidFill>
                <a:schemeClr val="accent6">
                  <a:lumMod val="75000"/>
                  <a:alpha val="94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3"/>
            <c:bubble3D val="0"/>
            <c:spPr>
              <a:solidFill>
                <a:schemeClr val="bg1">
                  <a:lumMod val="85000"/>
                  <a:alpha val="94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4"/>
            <c:bubble3D val="0"/>
            <c:spPr>
              <a:solidFill>
                <a:srgbClr val="8E0000">
                  <a:alpha val="94000"/>
                </a:srgbClr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5"/>
            <c:bubble3D val="0"/>
            <c:spPr>
              <a:solidFill>
                <a:schemeClr val="accent5">
                  <a:lumMod val="50000"/>
                  <a:alpha val="94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6"/>
            <c:bubble3D val="0"/>
            <c:spPr>
              <a:solidFill>
                <a:schemeClr val="accent5">
                  <a:alpha val="94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7"/>
            <c:bubble3D val="0"/>
            <c:spPr>
              <a:solidFill>
                <a:schemeClr val="accent6">
                  <a:alpha val="94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8"/>
            <c:bubble3D val="0"/>
            <c:spPr>
              <a:solidFill>
                <a:schemeClr val="accent6">
                  <a:lumMod val="50000"/>
                  <a:alpha val="94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9"/>
            <c:bubble3D val="0"/>
            <c:spPr>
              <a:solidFill>
                <a:srgbClr val="FFC000">
                  <a:alpha val="94000"/>
                </a:srgbClr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0"/>
            <c:bubble3D val="0"/>
            <c:spPr>
              <a:solidFill>
                <a:srgbClr val="00FF99">
                  <a:alpha val="94000"/>
                </a:srgbClr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1"/>
            <c:bubble3D val="0"/>
            <c:spPr>
              <a:solidFill>
                <a:schemeClr val="bg1">
                  <a:lumMod val="65000"/>
                  <a:alpha val="94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2"/>
            <c:bubble3D val="0"/>
            <c:spPr>
              <a:solidFill>
                <a:schemeClr val="bg2">
                  <a:lumMod val="50000"/>
                  <a:alpha val="94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3"/>
            <c:bubble3D val="0"/>
            <c:spPr>
              <a:solidFill>
                <a:schemeClr val="accent6">
                  <a:lumMod val="40000"/>
                  <a:lumOff val="60000"/>
                  <a:alpha val="94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4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5"/>
            <c:bubble3D val="0"/>
            <c:spPr>
              <a:solidFill>
                <a:srgbClr val="FF6699"/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6"/>
            <c:bubble3D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Lbls>
            <c:dLbl>
              <c:idx val="0"/>
              <c:layout>
                <c:manualLayout>
                  <c:x val="-7.9096224150658256E-2"/>
                  <c:y val="-3.081929105581876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26 </a:t>
                    </a:r>
                    <a:r>
                      <a:rPr lang="ru-RU" dirty="0" smtClean="0"/>
                      <a:t>человек</a:t>
                    </a:r>
                  </a:p>
                  <a:p>
                    <a:r>
                      <a:rPr lang="ru-RU" dirty="0" smtClean="0"/>
                      <a:t>(</a:t>
                    </a:r>
                    <a:r>
                      <a:rPr lang="en-US" dirty="0" smtClean="0"/>
                      <a:t>25,</a:t>
                    </a:r>
                    <a:r>
                      <a:rPr lang="ru-RU" dirty="0" smtClean="0"/>
                      <a:t>7</a:t>
                    </a:r>
                    <a:r>
                      <a:rPr lang="en-US" dirty="0" smtClean="0"/>
                      <a:t>%</a:t>
                    </a:r>
                    <a:r>
                      <a:rPr lang="ru-RU" dirty="0"/>
                      <a:t>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3712052778361303"/>
                  <c:y val="-3.392683562221899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23 </a:t>
                    </a:r>
                    <a:r>
                      <a:rPr lang="ru-RU" dirty="0"/>
                      <a:t>человека (</a:t>
                    </a:r>
                    <a:r>
                      <a:rPr lang="en-US" dirty="0" smtClean="0"/>
                      <a:t>2</a:t>
                    </a:r>
                    <a:r>
                      <a:rPr lang="ru-RU" dirty="0" smtClean="0"/>
                      <a:t>2,8</a:t>
                    </a:r>
                    <a:r>
                      <a:rPr lang="en-US" dirty="0" smtClean="0"/>
                      <a:t>%</a:t>
                    </a:r>
                    <a:r>
                      <a:rPr lang="ru-RU" dirty="0"/>
                      <a:t>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0229615434686582E-2"/>
                  <c:y val="4.105734349084165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25 </a:t>
                    </a:r>
                    <a:r>
                      <a:rPr lang="ru-RU" dirty="0" smtClean="0"/>
                      <a:t>человек</a:t>
                    </a:r>
                  </a:p>
                  <a:p>
                    <a:r>
                      <a:rPr lang="ru-RU" dirty="0" smtClean="0"/>
                      <a:t>(</a:t>
                    </a:r>
                    <a:r>
                      <a:rPr lang="en-US" dirty="0" smtClean="0"/>
                      <a:t>24,</a:t>
                    </a:r>
                    <a:r>
                      <a:rPr lang="ru-RU" dirty="0" smtClean="0"/>
                      <a:t>8</a:t>
                    </a:r>
                    <a:r>
                      <a:rPr lang="en-US" dirty="0" smtClean="0"/>
                      <a:t>%</a:t>
                    </a:r>
                    <a:r>
                      <a:rPr lang="ru-RU" dirty="0"/>
                      <a:t>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5931216768369147E-2"/>
                  <c:y val="2.207518341047498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27 </a:t>
                    </a:r>
                    <a:r>
                      <a:rPr lang="ru-RU" dirty="0" smtClean="0"/>
                      <a:t>человек</a:t>
                    </a:r>
                  </a:p>
                  <a:p>
                    <a:r>
                      <a:rPr lang="ru-RU" baseline="0" dirty="0" smtClean="0"/>
                      <a:t>(</a:t>
                    </a:r>
                    <a:r>
                      <a:rPr lang="en-US" dirty="0" smtClean="0"/>
                      <a:t>26,</a:t>
                    </a:r>
                    <a:r>
                      <a:rPr lang="ru-RU" dirty="0" smtClean="0"/>
                      <a:t>7</a:t>
                    </a:r>
                    <a:r>
                      <a:rPr lang="en-US" dirty="0" smtClean="0"/>
                      <a:t>%</a:t>
                    </a:r>
                    <a:r>
                      <a:rPr lang="ru-RU" dirty="0"/>
                      <a:t>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1508393438005157E-2"/>
                  <c:y val="2.7607484012844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8447728184347356E-3"/>
                  <c:y val="4.5959567650519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3440218399813776E-2"/>
                  <c:y val="1.975802973542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5.8019920974695181E-2"/>
                  <c:y val="-2.7200598971954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8033045044065138E-2"/>
                  <c:y val="4.8167666841018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9168153533284146E-2"/>
                  <c:y val="5.38094575650268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4.3563722705626105E-2"/>
                  <c:y val="4.1003905341288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6.7570430563304057E-2"/>
                  <c:y val="2.74049127665772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8.4125922138689413E-2"/>
                  <c:y val="-9.534643749057934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0.1021520943777566"/>
                  <c:y val="-5.8123571654895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'к вине'!$E$4:$E$7</c:f>
              <c:strCache>
                <c:ptCount val="4"/>
                <c:pt idx="0">
                  <c:v> весна</c:v>
                </c:pt>
                <c:pt idx="1">
                  <c:v> лето</c:v>
                </c:pt>
                <c:pt idx="2">
                  <c:v> осень</c:v>
                </c:pt>
                <c:pt idx="3">
                  <c:v> зима</c:v>
                </c:pt>
              </c:strCache>
            </c:strRef>
          </c:cat>
          <c:val>
            <c:numRef>
              <c:f>'к вине'!$F$4:$F$7</c:f>
              <c:numCache>
                <c:formatCode>0.0%</c:formatCode>
                <c:ptCount val="4"/>
                <c:pt idx="0">
                  <c:v>0.25700000000000001</c:v>
                </c:pt>
                <c:pt idx="1">
                  <c:v>0.22800000000000001</c:v>
                </c:pt>
                <c:pt idx="2">
                  <c:v>0.248</c:v>
                </c:pt>
                <c:pt idx="3">
                  <c:v>0.26700000000000002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2354474885567822"/>
          <c:y val="0.71448658482390848"/>
          <c:w val="0.12209378709384833"/>
          <c:h val="0.26618718512514256"/>
        </c:manualLayout>
      </c:layout>
      <c:overlay val="0"/>
      <c:txPr>
        <a:bodyPr/>
        <a:lstStyle/>
        <a:p>
          <a:pPr rtl="0">
            <a:defRPr sz="1600" b="1" spc="-5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2634912484537922E-2"/>
          <c:y val="0.12751716217577894"/>
          <c:w val="0.98736508751546204"/>
          <c:h val="0.5440104523270024"/>
        </c:manualLayout>
      </c:layout>
      <c:lineChart>
        <c:grouping val="stacked"/>
        <c:varyColors val="0"/>
        <c:ser>
          <c:idx val="0"/>
          <c:order val="0"/>
          <c:tx>
            <c:strRef>
              <c:f>'К травматизму'!$B$8</c:f>
              <c:strCache>
                <c:ptCount val="1"/>
              </c:strCache>
            </c:strRef>
          </c:tx>
          <c:spPr>
            <a:ln w="101600">
              <a:solidFill>
                <a:srgbClr val="C00000"/>
              </a:solidFill>
            </a:ln>
          </c:spPr>
          <c:marker>
            <c:spPr>
              <a:solidFill>
                <a:srgbClr val="FF7C8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3.3271026568355587E-2"/>
                  <c:y val="-6.2869760124947466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tx1"/>
                        </a:solidFill>
                      </a:rPr>
                      <a:t>7</a:t>
                    </a:r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1588783210444485E-2"/>
                  <c:y val="-4.3222960085901381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tx1"/>
                        </a:solidFill>
                      </a:rPr>
                      <a:t>8</a:t>
                    </a:r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4361368757807447E-2"/>
                  <c:y val="-5.1081680101519811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tx1"/>
                        </a:solidFill>
                      </a:rPr>
                      <a:t>8</a:t>
                    </a:r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6043612115718549E-2"/>
                  <c:y val="-5.6975720113233638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tx1"/>
                        </a:solidFill>
                      </a:rPr>
                      <a:t>6</a:t>
                    </a:r>
                    <a:endParaRPr lang="en-US">
                      <a:solidFill>
                        <a:srgbClr val="007A37"/>
                      </a:solidFill>
                    </a:endParaRP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6043612115718549E-2"/>
                  <c:y val="-5.3046360105424351E-2"/>
                </c:manualLayout>
              </c:layout>
              <c:tx>
                <c:rich>
                  <a:bodyPr/>
                  <a:lstStyle/>
                  <a:p>
                    <a:pPr>
                      <a:defRPr sz="1800">
                        <a:solidFill>
                          <a:srgbClr val="FF0000"/>
                        </a:solidFill>
                        <a:latin typeface="Arial Black" panose="020B0A04020102020204" pitchFamily="34" charset="0"/>
                      </a:defRPr>
                    </a:pPr>
                    <a:r>
                      <a:rPr lang="en-US">
                        <a:solidFill>
                          <a:srgbClr val="FF0000"/>
                        </a:solidFill>
                      </a:rPr>
                      <a:t>12</a:t>
                    </a:r>
                  </a:p>
                </c:rich>
              </c:tx>
              <c:spPr/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5747661531488827E-2"/>
                  <c:y val="-5.1081680101519741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tx1"/>
                        </a:solidFill>
                      </a:rPr>
                      <a:t>11</a:t>
                    </a:r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6675932910653397E-2"/>
                  <c:y val="-6.304209093046508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5</a:t>
                    </a:r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7429904889400033E-2"/>
                  <c:y val="-5.6975720113233638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tx1"/>
                        </a:solidFill>
                      </a:rPr>
                      <a:t>7</a:t>
                    </a:r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0840409176452779E-2"/>
                  <c:y val="-6.6971402402317054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tx1"/>
                        </a:solidFill>
                      </a:rPr>
                      <a:t>3</a:t>
                    </a:r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6.099688204198514E-2"/>
                  <c:y val="-5.8940400117138282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tx1"/>
                        </a:solidFill>
                      </a:rPr>
                      <a:t>11</a:t>
                    </a:r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5.1292832626214861E-2"/>
                  <c:y val="-6.2869760124947494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tx1"/>
                        </a:solidFill>
                      </a:rPr>
                      <a:t>11</a:t>
                    </a:r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9112148247311138E-2"/>
                  <c:y val="-5.5011040109329064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12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solidFill>
                      <a:schemeClr val="tx1"/>
                    </a:solidFill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'К травматизму'!$C$7:$N$7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'К травматизму'!$C$8:$N$8</c:f>
              <c:numCache>
                <c:formatCode>General</c:formatCode>
                <c:ptCount val="12"/>
                <c:pt idx="0">
                  <c:v>70</c:v>
                </c:pt>
                <c:pt idx="1">
                  <c:v>80</c:v>
                </c:pt>
                <c:pt idx="2">
                  <c:v>80</c:v>
                </c:pt>
                <c:pt idx="3">
                  <c:v>60</c:v>
                </c:pt>
                <c:pt idx="4">
                  <c:v>120</c:v>
                </c:pt>
                <c:pt idx="5">
                  <c:v>110</c:v>
                </c:pt>
                <c:pt idx="6">
                  <c:v>50</c:v>
                </c:pt>
                <c:pt idx="7">
                  <c:v>70</c:v>
                </c:pt>
                <c:pt idx="8">
                  <c:v>30</c:v>
                </c:pt>
                <c:pt idx="9">
                  <c:v>110</c:v>
                </c:pt>
                <c:pt idx="10">
                  <c:v>110</c:v>
                </c:pt>
                <c:pt idx="11">
                  <c:v>120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057728"/>
        <c:axId val="110088192"/>
      </c:lineChart>
      <c:catAx>
        <c:axId val="110057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defRPr>
            </a:pPr>
            <a:endParaRPr lang="ru-RU"/>
          </a:p>
        </c:txPr>
        <c:crossAx val="110088192"/>
        <c:crossesAt val="0"/>
        <c:auto val="0"/>
        <c:lblAlgn val="ctr"/>
        <c:lblOffset val="100"/>
        <c:tickLblSkip val="1"/>
        <c:tickMarkSkip val="1"/>
        <c:noMultiLvlLbl val="0"/>
      </c:catAx>
      <c:valAx>
        <c:axId val="110088192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10057728"/>
        <c:crosses val="autoZero"/>
        <c:crossBetween val="between"/>
        <c:minorUnit val="100"/>
      </c:valAx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40"/>
      <c:rotY val="181"/>
      <c:depthPercent val="8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1965369436417446"/>
          <c:y val="0.1828166504226803"/>
          <c:w val="0.42712281265513397"/>
          <c:h val="0.46452398597125572"/>
        </c:manualLayout>
      </c:layout>
      <c:pie3DChart>
        <c:varyColors val="1"/>
        <c:ser>
          <c:idx val="0"/>
          <c:order val="0"/>
          <c:tx>
            <c:strRef>
              <c:f>'к возрасту'!$D$4</c:f>
              <c:strCache>
                <c:ptCount val="1"/>
              </c:strCache>
            </c:strRef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explosion val="2"/>
          <c:dPt>
            <c:idx val="0"/>
            <c:bubble3D val="0"/>
            <c:spPr>
              <a:solidFill>
                <a:srgbClr val="92D050">
                  <a:alpha val="84000"/>
                </a:srgb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rgbClr val="00FF99">
                  <a:alpha val="95000"/>
                </a:srgb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rgbClr val="00B050">
                  <a:alpha val="95000"/>
                </a:srgb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dPt>
          <c:dPt>
            <c:idx val="3"/>
            <c:bubble3D val="0"/>
            <c:spPr>
              <a:solidFill>
                <a:srgbClr val="B9F8FD">
                  <a:alpha val="95000"/>
                </a:srgb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dPt>
          <c:dPt>
            <c:idx val="4"/>
            <c:bubble3D val="0"/>
            <c:spPr>
              <a:solidFill>
                <a:srgbClr val="00B0F0">
                  <a:alpha val="95000"/>
                </a:srgb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dPt>
          <c:dPt>
            <c:idx val="5"/>
            <c:bubble3D val="0"/>
            <c:spPr>
              <a:solidFill>
                <a:srgbClr val="002060">
                  <a:alpha val="95000"/>
                </a:srgb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dPt>
          <c:dPt>
            <c:idx val="6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dPt>
          <c:dPt>
            <c:idx val="7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dPt>
          <c:dPt>
            <c:idx val="8"/>
            <c:bubble3D val="0"/>
            <c:spPr>
              <a:solidFill>
                <a:srgbClr val="FF6699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dPt>
          <c:dPt>
            <c:idx val="9"/>
            <c:bubble3D val="0"/>
            <c:spPr>
              <a:solidFill>
                <a:srgbClr val="C0000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3.7230977196100967E-2"/>
                  <c:y val="3.1137809436192911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2</a:t>
                    </a:r>
                    <a:r>
                      <a:rPr lang="en-US"/>
                      <a:t>%</a:t>
                    </a:r>
                    <a:endParaRPr lang="ru-RU"/>
                  </a:p>
                  <a:p>
                    <a:r>
                      <a:rPr lang="ru-RU"/>
                      <a:t>(2 чел.)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0558556075970502E-2"/>
                  <c:y val="3.6748038050061689E-3"/>
                </c:manualLayout>
              </c:layout>
              <c:tx>
                <c:rich>
                  <a:bodyPr/>
                  <a:lstStyle/>
                  <a:p>
                    <a:pPr>
                      <a:defRPr sz="1400" spc="-40" baseline="0">
                        <a:latin typeface="Arial Black" panose="020B0A04020102020204" pitchFamily="34" charset="0"/>
                      </a:defRPr>
                    </a:pPr>
                    <a:r>
                      <a:rPr lang="ru-RU" dirty="0" smtClean="0"/>
                      <a:t>3</a:t>
                    </a:r>
                    <a:r>
                      <a:rPr lang="en-US" dirty="0" smtClean="0"/>
                      <a:t>%</a:t>
                    </a:r>
                    <a:endParaRPr lang="ru-RU" dirty="0"/>
                  </a:p>
                  <a:p>
                    <a:pPr>
                      <a:defRPr sz="1400" spc="-40" baseline="0">
                        <a:latin typeface="Arial Black" panose="020B0A04020102020204" pitchFamily="34" charset="0"/>
                      </a:defRPr>
                    </a:pPr>
                    <a:r>
                      <a:rPr lang="ru-RU" dirty="0"/>
                      <a:t>( 3 чел.)</a:t>
                    </a:r>
                    <a:endParaRPr lang="en-US" dirty="0"/>
                  </a:p>
                </c:rich>
              </c:tx>
              <c:spPr>
                <a:solidFill>
                  <a:schemeClr val="bg1"/>
                </a:solidFill>
                <a:ln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0814065931490623"/>
                  <c:y val="-2.8396078909094562E-2"/>
                </c:manualLayout>
              </c:layout>
              <c:tx>
                <c:rich>
                  <a:bodyPr/>
                  <a:lstStyle/>
                  <a:p>
                    <a:pPr>
                      <a:defRPr sz="1400" spc="-40" baseline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r>
                      <a:rPr lang="ru-RU" sz="1400" spc="-40" baseline="0" dirty="0" smtClean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rPr>
                      <a:t>5</a:t>
                    </a:r>
                    <a:r>
                      <a:rPr lang="en-US" sz="1400" spc="-40" baseline="0" dirty="0" smtClean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rPr>
                      <a:t>%</a:t>
                    </a:r>
                    <a:endParaRPr lang="ru-RU" sz="1400" spc="-40" baseline="0" dirty="0">
                      <a:solidFill>
                        <a:schemeClr val="dk1"/>
                      </a:solidFill>
                      <a:latin typeface="Arial Black" panose="020B0A04020102020204" pitchFamily="34" charset="0"/>
                      <a:ea typeface="+mn-ea"/>
                      <a:cs typeface="+mn-cs"/>
                    </a:endParaRPr>
                  </a:p>
                  <a:p>
                    <a:pPr>
                      <a:defRPr sz="1400" spc="-40" baseline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r>
                      <a:rPr lang="ru-RU" sz="1400" spc="-40" baseline="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rPr>
                      <a:t>(5 чел.)</a:t>
                    </a:r>
                    <a:endParaRPr lang="en-US" dirty="0"/>
                  </a:p>
                </c:rich>
              </c:tx>
              <c:spPr>
                <a:solidFill>
                  <a:schemeClr val="lt1"/>
                </a:solidFill>
                <a:ln w="25400" cap="flat" cmpd="sng" algn="ctr">
                  <a:noFill/>
                  <a:prstDash val="solid"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299422935056127"/>
                  <c:y val="-6.9900738526553444E-2"/>
                </c:manualLayout>
              </c:layout>
              <c:tx>
                <c:rich>
                  <a:bodyPr/>
                  <a:lstStyle/>
                  <a:p>
                    <a:pPr>
                      <a:defRPr sz="1400" spc="-40" baseline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r>
                      <a:rPr lang="ru-RU" sz="1400" spc="-40" baseline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rPr>
                      <a:t>6,9</a:t>
                    </a:r>
                    <a:r>
                      <a:rPr lang="en-US" sz="1400" spc="-40" baseline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rPr>
                      <a:t>%</a:t>
                    </a:r>
                    <a:endParaRPr lang="ru-RU" sz="1400" spc="-40" baseline="0">
                      <a:solidFill>
                        <a:schemeClr val="dk1"/>
                      </a:solidFill>
                      <a:latin typeface="Arial Black" panose="020B0A04020102020204" pitchFamily="34" charset="0"/>
                      <a:ea typeface="+mn-ea"/>
                      <a:cs typeface="+mn-cs"/>
                    </a:endParaRPr>
                  </a:p>
                  <a:p>
                    <a:pPr>
                      <a:defRPr sz="1400" spc="-40" baseline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r>
                      <a:rPr lang="ru-RU" sz="1400" spc="-40" baseline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rPr>
                      <a:t>(7 чел.)</a:t>
                    </a:r>
                    <a:endParaRPr lang="en-US"/>
                  </a:p>
                </c:rich>
              </c:tx>
              <c:spPr>
                <a:solidFill>
                  <a:schemeClr val="lt1"/>
                </a:solidFill>
                <a:ln w="25400" cap="flat" cmpd="sng" algn="ctr">
                  <a:noFill/>
                  <a:prstDash val="solid"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1750934054872436"/>
                  <c:y val="-8.6110685399156991E-2"/>
                </c:manualLayout>
              </c:layout>
              <c:tx>
                <c:rich>
                  <a:bodyPr/>
                  <a:lstStyle/>
                  <a:p>
                    <a:pPr>
                      <a:defRPr sz="1400" spc="-40" baseline="0">
                        <a:latin typeface="Arial Black" panose="020B0A04020102020204" pitchFamily="34" charset="0"/>
                      </a:defRPr>
                    </a:pPr>
                    <a:r>
                      <a:rPr lang="ru-RU" dirty="0" smtClean="0"/>
                      <a:t>8,9</a:t>
                    </a:r>
                    <a:r>
                      <a:rPr lang="en-US" dirty="0" smtClean="0"/>
                      <a:t>%</a:t>
                    </a:r>
                    <a:endParaRPr lang="ru-RU" dirty="0"/>
                  </a:p>
                  <a:p>
                    <a:pPr>
                      <a:defRPr sz="1400" spc="-40" baseline="0">
                        <a:latin typeface="Arial Black" panose="020B0A04020102020204" pitchFamily="34" charset="0"/>
                      </a:defRPr>
                    </a:pPr>
                    <a:r>
                      <a:rPr lang="ru-RU" dirty="0" smtClean="0"/>
                      <a:t>(9 </a:t>
                    </a:r>
                    <a:r>
                      <a:rPr lang="ru-RU" dirty="0"/>
                      <a:t>чел.)</a:t>
                    </a:r>
                    <a:endParaRPr lang="en-US" dirty="0"/>
                  </a:p>
                </c:rich>
              </c:tx>
              <c:spPr>
                <a:solidFill>
                  <a:schemeClr val="bg1"/>
                </a:solidFill>
                <a:ln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5325627483754612E-2"/>
                  <c:y val="-5.8738934945828339E-2"/>
                </c:manualLayout>
              </c:layout>
              <c:tx>
                <c:rich>
                  <a:bodyPr/>
                  <a:lstStyle/>
                  <a:p>
                    <a:pPr>
                      <a:defRPr sz="1400" spc="-40" baseline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r>
                      <a:rPr lang="ru-RU" sz="1400" spc="-40" baseline="0" dirty="0" smtClean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rPr>
                      <a:t>13,9</a:t>
                    </a:r>
                    <a:r>
                      <a:rPr lang="en-US" sz="1400" spc="-40" baseline="0" dirty="0" smtClean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rPr>
                      <a:t>%</a:t>
                    </a:r>
                    <a:endParaRPr lang="ru-RU" sz="1400" spc="-40" baseline="0" dirty="0">
                      <a:solidFill>
                        <a:schemeClr val="dk1"/>
                      </a:solidFill>
                      <a:latin typeface="Arial Black" panose="020B0A04020102020204" pitchFamily="34" charset="0"/>
                      <a:ea typeface="+mn-ea"/>
                      <a:cs typeface="+mn-cs"/>
                    </a:endParaRPr>
                  </a:p>
                  <a:p>
                    <a:pPr>
                      <a:defRPr sz="1400" spc="-40" baseline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r>
                      <a:rPr lang="ru-RU" sz="1400" spc="-40" baseline="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rPr>
                      <a:t>(14 чел.)</a:t>
                    </a:r>
                    <a:endParaRPr lang="en-US" dirty="0"/>
                  </a:p>
                </c:rich>
              </c:tx>
              <c:spPr>
                <a:solidFill>
                  <a:schemeClr val="lt1"/>
                </a:solidFill>
                <a:ln w="25400" cap="flat" cmpd="sng" algn="ctr">
                  <a:noFill/>
                  <a:prstDash val="solid"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0072815217697642E-2"/>
                  <c:y val="-2.738019192113689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20,</a:t>
                    </a:r>
                    <a:r>
                      <a:rPr lang="ru-RU" dirty="0" smtClean="0"/>
                      <a:t>8</a:t>
                    </a:r>
                    <a:r>
                      <a:rPr lang="en-US" dirty="0" smtClean="0"/>
                      <a:t>%</a:t>
                    </a:r>
                    <a:endParaRPr lang="ru-RU" dirty="0"/>
                  </a:p>
                  <a:p>
                    <a:r>
                      <a:rPr lang="ru-RU" dirty="0"/>
                      <a:t>(21 чел.)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1216601231224073E-2"/>
                  <c:y val="-0.1038843414119635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27,</a:t>
                    </a:r>
                    <a:r>
                      <a:rPr lang="ru-RU" dirty="0" smtClean="0"/>
                      <a:t>7</a:t>
                    </a:r>
                    <a:r>
                      <a:rPr lang="en-US" dirty="0" smtClean="0"/>
                      <a:t>%</a:t>
                    </a:r>
                    <a:endParaRPr lang="ru-RU" dirty="0"/>
                  </a:p>
                  <a:p>
                    <a:r>
                      <a:rPr lang="ru-RU" dirty="0"/>
                      <a:t>(28 чел.)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8.9293797241276618E-2"/>
                  <c:y val="-4.034308453853479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10,</a:t>
                    </a:r>
                    <a:r>
                      <a:rPr lang="ru-RU" dirty="0" smtClean="0"/>
                      <a:t>9</a:t>
                    </a:r>
                    <a:r>
                      <a:rPr lang="en-US" dirty="0" smtClean="0"/>
                      <a:t>%</a:t>
                    </a:r>
                    <a:r>
                      <a:rPr lang="ru-RU" dirty="0" smtClean="0"/>
                      <a:t> </a:t>
                    </a:r>
                    <a:endParaRPr lang="ru-RU" dirty="0"/>
                  </a:p>
                  <a:p>
                    <a:r>
                      <a:rPr lang="ru-RU" dirty="0"/>
                      <a:t>(11 чел.)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2.811867050103848E-2"/>
                  <c:y val="7.691909129636639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  <a:endParaRPr lang="ru-RU"/>
                  </a:p>
                  <a:p>
                    <a:r>
                      <a:rPr lang="ru-RU"/>
                      <a:t> (1 чел.)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1400" spc="-40" baseline="0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'к возрасту'!$C$5:$C$14</c:f>
              <c:strCache>
                <c:ptCount val="10"/>
                <c:pt idx="0">
                  <c:v> до 29  лет</c:v>
                </c:pt>
                <c:pt idx="1">
                  <c:v> от 30 до 34 лет</c:v>
                </c:pt>
                <c:pt idx="2">
                  <c:v> от 35 до 39 лет</c:v>
                </c:pt>
                <c:pt idx="3">
                  <c:v> от 40 до 44 лет</c:v>
                </c:pt>
                <c:pt idx="4">
                  <c:v> от 45 до 49 лет</c:v>
                </c:pt>
                <c:pt idx="5">
                  <c:v> от 50 до 54 лет</c:v>
                </c:pt>
                <c:pt idx="6">
                  <c:v> от 55 до 59 лет</c:v>
                </c:pt>
                <c:pt idx="7">
                  <c:v> от 60 до 64 лет</c:v>
                </c:pt>
                <c:pt idx="8">
                  <c:v> от 60 до 69 лет</c:v>
                </c:pt>
                <c:pt idx="9">
                  <c:v> 70 лет и старше </c:v>
                </c:pt>
              </c:strCache>
            </c:strRef>
          </c:cat>
          <c:val>
            <c:numRef>
              <c:f>'к возрасту'!$D$5:$D$14</c:f>
              <c:numCache>
                <c:formatCode>0.0%</c:formatCode>
                <c:ptCount val="10"/>
                <c:pt idx="0">
                  <c:v>0.02</c:v>
                </c:pt>
                <c:pt idx="1">
                  <c:v>0.03</c:v>
                </c:pt>
                <c:pt idx="2">
                  <c:v>0.05</c:v>
                </c:pt>
                <c:pt idx="3">
                  <c:v>6.9000000000000006E-2</c:v>
                </c:pt>
                <c:pt idx="4">
                  <c:v>8.8999999999999996E-2</c:v>
                </c:pt>
                <c:pt idx="5">
                  <c:v>0.13900000000000001</c:v>
                </c:pt>
                <c:pt idx="6">
                  <c:v>0.20799999999999999</c:v>
                </c:pt>
                <c:pt idx="7">
                  <c:v>0.27700000000000002</c:v>
                </c:pt>
                <c:pt idx="8">
                  <c:v>0.109</c:v>
                </c:pt>
                <c:pt idx="9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83486757010748169"/>
          <c:w val="1"/>
          <c:h val="0.15773881490620123"/>
        </c:manualLayout>
      </c:layout>
      <c:overlay val="0"/>
      <c:spPr>
        <a:noFill/>
      </c:spPr>
      <c:txPr>
        <a:bodyPr/>
        <a:lstStyle/>
        <a:p>
          <a:pPr rtl="0"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3255320162343603E-2"/>
          <c:y val="0.20560408745076497"/>
          <c:w val="0.97415527930068913"/>
          <c:h val="0.410549960324726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'К погибшим'!$C$3</c:f>
              <c:strCache>
                <c:ptCount val="1"/>
              </c:strCache>
            </c:strRef>
          </c:tx>
          <c:spPr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invertIfNegative val="0"/>
          <c:dLbls>
            <c:txPr>
              <a:bodyPr/>
              <a:lstStyle/>
              <a:p>
                <a:pPr>
                  <a:defRPr sz="1800">
                    <a:solidFill>
                      <a:sysClr val="windowText" lastClr="000000"/>
                    </a:solidFill>
                    <a:latin typeface="Arial Black" panose="020B0A04020102020204" pitchFamily="34" charset="0"/>
                    <a:cs typeface="Aharoni" panose="02010803020104030203" pitchFamily="2" charset="-79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'К погибшим'!$B$4:$B$12</c:f>
              <c:strCache>
                <c:ptCount val="9"/>
                <c:pt idx="0">
                  <c:v>61 год</c:v>
                </c:pt>
                <c:pt idx="1">
                  <c:v>59 лет</c:v>
                </c:pt>
                <c:pt idx="2">
                  <c:v>62 года</c:v>
                </c:pt>
                <c:pt idx="3">
                  <c:v>65 лет</c:v>
                </c:pt>
                <c:pt idx="4">
                  <c:v>53 года</c:v>
                </c:pt>
                <c:pt idx="5">
                  <c:v>55 лет</c:v>
                </c:pt>
                <c:pt idx="6">
                  <c:v>60 лет</c:v>
                </c:pt>
                <c:pt idx="7">
                  <c:v>56 лет</c:v>
                </c:pt>
                <c:pt idx="8">
                  <c:v>64 года</c:v>
                </c:pt>
              </c:strCache>
            </c:strRef>
          </c:cat>
          <c:val>
            <c:numRef>
              <c:f>'К погибшим'!$C$4:$C$12</c:f>
              <c:numCache>
                <c:formatCode>General</c:formatCode>
                <c:ptCount val="9"/>
                <c:pt idx="0">
                  <c:v>8</c:v>
                </c:pt>
                <c:pt idx="1">
                  <c:v>7</c:v>
                </c:pt>
                <c:pt idx="2">
                  <c:v>7</c:v>
                </c:pt>
                <c:pt idx="3">
                  <c:v>6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axId val="116357760"/>
        <c:axId val="116375936"/>
      </c:barChart>
      <c:catAx>
        <c:axId val="11635776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0" vert="horz" anchor="t" anchorCtr="0"/>
          <a:lstStyle/>
          <a:p>
            <a:pPr>
              <a:defRPr sz="16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6375936"/>
        <c:crosses val="autoZero"/>
        <c:auto val="1"/>
        <c:lblAlgn val="ctr"/>
        <c:lblOffset val="100"/>
        <c:noMultiLvlLbl val="0"/>
      </c:catAx>
      <c:valAx>
        <c:axId val="1163759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16357760"/>
        <c:crosses val="autoZero"/>
        <c:crossBetween val="between"/>
      </c:valAx>
      <c:spPr>
        <a:noFill/>
        <a:ln>
          <a:noFill/>
        </a:ln>
        <a:scene3d>
          <a:camera prst="orthographicFront"/>
          <a:lightRig rig="threePt" dir="t"/>
        </a:scene3d>
        <a:sp3d>
          <a:bevelT w="6350"/>
        </a:sp3d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80"/>
      <c:rAngAx val="1"/>
    </c:view3D>
    <c:floor>
      <c:thickness val="0"/>
      <c:spPr>
        <a:noFill/>
      </c:spPr>
    </c:floor>
    <c:sideWall>
      <c:thickness val="0"/>
      <c:spPr>
        <a:scene3d>
          <a:camera prst="orthographicFront"/>
          <a:lightRig rig="threePt" dir="t"/>
        </a:scene3d>
        <a:sp3d>
          <a:bevelT w="6350"/>
        </a:sp3d>
      </c:spPr>
    </c:sideWall>
    <c:backWall>
      <c:thickness val="0"/>
      <c:spPr>
        <a:scene3d>
          <a:camera prst="orthographicFront"/>
          <a:lightRig rig="threePt" dir="t"/>
        </a:scene3d>
        <a:sp3d>
          <a:bevelT w="6350"/>
        </a:sp3d>
      </c:spPr>
    </c:backWall>
    <c:plotArea>
      <c:layout>
        <c:manualLayout>
          <c:layoutTarget val="inner"/>
          <c:xMode val="edge"/>
          <c:yMode val="edge"/>
          <c:x val="4.3409616777845463E-3"/>
          <c:y val="0.11622880245304495"/>
          <c:w val="0.97415527930068913"/>
          <c:h val="0.6512924689716853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'К умершим'!$C$3</c:f>
              <c:strCache>
                <c:ptCount val="1"/>
                <c:pt idx="0">
                  <c:v> 2023 год</c:v>
                </c:pt>
              </c:strCache>
            </c:strRef>
          </c:tx>
          <c:spPr>
            <a:solidFill>
              <a:srgbClr val="FF6699"/>
            </a:solidFill>
            <a:ln>
              <a:solidFill>
                <a:srgbClr val="C00000"/>
              </a:solidFill>
            </a:ln>
          </c:spPr>
          <c:invertIfNegative val="0"/>
          <c:dLbls>
            <c:dLbl>
              <c:idx val="0"/>
              <c:layout>
                <c:manualLayout>
                  <c:x val="2.5469595670168737E-3"/>
                  <c:y val="-3.8303693570451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2734797835084368E-3"/>
                  <c:y val="-2.73597811217510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1273330741029586E-3"/>
                  <c:y val="-3.4775581614249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solidFill>
                      <a:sysClr val="windowText" lastClr="000000"/>
                    </a:solidFill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'К умершим'!$B$4:$B$6</c:f>
              <c:strCache>
                <c:ptCount val="3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</c:strCache>
            </c:strRef>
          </c:cat>
          <c:val>
            <c:numRef>
              <c:f>'К умершим'!$C$4:$C$6</c:f>
              <c:numCache>
                <c:formatCode>General</c:formatCode>
                <c:ptCount val="3"/>
                <c:pt idx="0">
                  <c:v>7</c:v>
                </c:pt>
                <c:pt idx="1">
                  <c:v>8</c:v>
                </c:pt>
                <c:pt idx="2">
                  <c:v>8</c:v>
                </c:pt>
              </c:numCache>
            </c:numRef>
          </c:val>
        </c:ser>
        <c:ser>
          <c:idx val="1"/>
          <c:order val="1"/>
          <c:tx>
            <c:strRef>
              <c:f>'К умершим'!$D$3</c:f>
              <c:strCache>
                <c:ptCount val="1"/>
                <c:pt idx="0">
                  <c:v> 2024 год</c:v>
                </c:pt>
              </c:strCache>
            </c:strRef>
          </c:tx>
          <c:spPr>
            <a:solidFill>
              <a:srgbClr val="9A0000">
                <a:alpha val="89804"/>
              </a:srgbClr>
            </a:solidFill>
            <a:ln>
              <a:solidFill>
                <a:srgbClr val="FF7C80"/>
              </a:solidFill>
            </a:ln>
          </c:spPr>
          <c:invertIfNegative val="0"/>
          <c:dLbls>
            <c:dLbl>
              <c:idx val="0"/>
              <c:layout>
                <c:manualLayout>
                  <c:x val="8.9143584845590568E-3"/>
                  <c:y val="-3.1007751937984496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FF0000"/>
                        </a:solidFill>
                      </a:rPr>
                      <a:t>18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2.7359781121751026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FF0000"/>
                        </a:solidFill>
                      </a:rPr>
                      <a:t>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665929480057772E-2"/>
                  <c:y val="-2.8655693487732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FF0000"/>
                        </a:solidFill>
                      </a:rPr>
                      <a:t>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3673989175421844E-3"/>
                  <c:y val="6.687869237591897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FF0000"/>
                        </a:solidFill>
                      </a:rPr>
                      <a:t>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FF0000"/>
                        </a:solidFill>
                      </a:rPr>
                      <a:t>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FF0000"/>
                        </a:solidFill>
                      </a:rPr>
                      <a:t>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6.367398917542184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FF0000"/>
                        </a:solidFill>
                      </a:rPr>
                      <a:t>1</a:t>
                    </a:r>
                    <a:endParaRPr lang="en-US">
                      <a:solidFill>
                        <a:srgbClr val="007033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2.546959567016966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FF0000"/>
                        </a:solidFill>
                      </a:rPr>
                      <a:t>1</a:t>
                    </a:r>
                    <a:endParaRPr lang="en-US">
                      <a:solidFill>
                        <a:srgbClr val="007033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7.640878701050620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FF0000"/>
                        </a:solidFill>
                      </a:rPr>
                      <a:t>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FF0000"/>
                        </a:solidFill>
                      </a:rPr>
                      <a:t>1</a:t>
                    </a:r>
                    <a:endParaRPr lang="en-US">
                      <a:solidFill>
                        <a:srgbClr val="007033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FF0000"/>
                        </a:solidFill>
                      </a:rPr>
                      <a:t>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FF0000"/>
                        </a:solidFill>
                      </a:rPr>
                      <a:t>1</a:t>
                    </a:r>
                    <a:endParaRPr lang="en-US">
                      <a:solidFill>
                        <a:srgbClr val="007033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solidFill>
                      <a:srgbClr val="FF0000"/>
                    </a:solidFill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'К умершим'!$B$4:$B$6</c:f>
              <c:strCache>
                <c:ptCount val="3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</c:strCache>
            </c:strRef>
          </c:cat>
          <c:val>
            <c:numRef>
              <c:f>'К умершим'!$D$4:$D$6</c:f>
              <c:numCache>
                <c:formatCode>General</c:formatCode>
                <c:ptCount val="3"/>
                <c:pt idx="0">
                  <c:v>18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gapDepth val="346"/>
        <c:shape val="cylinder"/>
        <c:axId val="116393088"/>
        <c:axId val="116394624"/>
        <c:axId val="0"/>
      </c:bar3DChart>
      <c:catAx>
        <c:axId val="11639308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0" vert="horz" anchor="t" anchorCtr="0"/>
          <a:lstStyle/>
          <a:p>
            <a:pPr>
              <a:defRPr sz="16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6394624"/>
        <c:crosses val="autoZero"/>
        <c:auto val="1"/>
        <c:lblAlgn val="ctr"/>
        <c:lblOffset val="100"/>
        <c:noMultiLvlLbl val="0"/>
      </c:catAx>
      <c:valAx>
        <c:axId val="1163946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16393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9895011665370517"/>
          <c:y val="0.89609088531811532"/>
          <c:w val="0.15052884748916789"/>
          <c:h val="9.2155235058317228E-2"/>
        </c:manualLayout>
      </c:layout>
      <c:overlay val="0"/>
      <c:txPr>
        <a:bodyPr/>
        <a:lstStyle/>
        <a:p>
          <a:pPr>
            <a:defRPr sz="16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1041299456336288E-2"/>
          <c:y val="0.11991899341273149"/>
          <c:w val="0.97634942259783508"/>
          <c:h val="0.515120131240298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'к удельному весу'!$C$5</c:f>
              <c:strCache>
                <c:ptCount val="1"/>
                <c:pt idx="0">
                  <c:v> водители автомобилей </c:v>
                </c:pt>
              </c:strCache>
            </c:strRef>
          </c:tx>
          <c:spPr>
            <a:solidFill>
              <a:srgbClr val="002060">
                <a:alpha val="95000"/>
              </a:srgbClr>
            </a:solidFill>
            <a:scene3d>
              <a:camera prst="orthographicFront"/>
              <a:lightRig rig="threePt" dir="t"/>
            </a:scene3d>
            <a:sp3d>
              <a:bevelT prst="convex"/>
            </a:sp3d>
          </c:spPr>
          <c:invertIfNegative val="0"/>
          <c:dLbls>
            <c:dLbl>
              <c:idx val="0"/>
              <c:layout>
                <c:manualLayout>
                  <c:x val="1.1647028736848945E-3"/>
                  <c:y val="-9.18084115149930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521795970957804E-3"/>
                  <c:y val="-4.48136408350639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spc="-100" baseline="0">
                    <a:solidFill>
                      <a:sysClr val="windowText" lastClr="000000"/>
                    </a:solidFill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'к удельному весу'!$D$4:$E$4</c:f>
              <c:strCache>
                <c:ptCount val="2"/>
                <c:pt idx="0">
                  <c:v>2023 год</c:v>
                </c:pt>
                <c:pt idx="1">
                  <c:v>3 месяца 2024 года</c:v>
                </c:pt>
              </c:strCache>
            </c:strRef>
          </c:cat>
          <c:val>
            <c:numRef>
              <c:f>'к удельному весу'!$D$5:$E$5</c:f>
              <c:numCache>
                <c:formatCode>0.0</c:formatCode>
                <c:ptCount val="2"/>
                <c:pt idx="0">
                  <c:v>14.9</c:v>
                </c:pt>
                <c:pt idx="1">
                  <c:v>13.2</c:v>
                </c:pt>
              </c:numCache>
            </c:numRef>
          </c:val>
        </c:ser>
        <c:ser>
          <c:idx val="1"/>
          <c:order val="1"/>
          <c:tx>
            <c:strRef>
              <c:f>'к удельному весу'!$C$6</c:f>
              <c:strCache>
                <c:ptCount val="1"/>
                <c:pt idx="0">
                  <c:v> граждане, работавшие по гражданско-правовым договорам 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  <a:alpha val="94000"/>
              </a:schemeClr>
            </a:solidFill>
            <a:scene3d>
              <a:camera prst="orthographicFront"/>
              <a:lightRig rig="threePt" dir="t"/>
            </a:scene3d>
            <a:sp3d>
              <a:bevelT prst="convex"/>
            </a:sp3d>
          </c:spPr>
          <c:invertIfNegative val="0"/>
          <c:dLbls>
            <c:dLbl>
              <c:idx val="0"/>
              <c:layout>
                <c:manualLayout>
                  <c:x val="1.6943629846855653E-2"/>
                  <c:y val="-2.7855153203342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7045471537404303E-4"/>
                  <c:y val="-3.60972904812389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spc="-100" baseline="0">
                    <a:solidFill>
                      <a:sysClr val="windowText" lastClr="000000"/>
                    </a:solidFill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'к удельному весу'!$D$4:$E$4</c:f>
              <c:strCache>
                <c:ptCount val="2"/>
                <c:pt idx="0">
                  <c:v>2023 год</c:v>
                </c:pt>
                <c:pt idx="1">
                  <c:v>3 месяца 2024 года</c:v>
                </c:pt>
              </c:strCache>
            </c:strRef>
          </c:cat>
          <c:val>
            <c:numRef>
              <c:f>'к удельному весу'!$D$6:$E$6</c:f>
              <c:numCache>
                <c:formatCode>0.0</c:formatCode>
                <c:ptCount val="2"/>
                <c:pt idx="0">
                  <c:v>6.9</c:v>
                </c:pt>
                <c:pt idx="1">
                  <c:v>5.3</c:v>
                </c:pt>
              </c:numCache>
            </c:numRef>
          </c:val>
        </c:ser>
        <c:ser>
          <c:idx val="3"/>
          <c:order val="2"/>
          <c:tx>
            <c:strRef>
              <c:f>'к удельному весу'!$C$7</c:f>
              <c:strCache>
                <c:ptCount val="1"/>
                <c:pt idx="0">
                  <c:v> животноводы</c:v>
                </c:pt>
              </c:strCache>
            </c:strRef>
          </c:tx>
          <c:spPr>
            <a:solidFill>
              <a:schemeClr val="accent6">
                <a:lumMod val="75000"/>
                <a:alpha val="94000"/>
              </a:schemeClr>
            </a:solidFill>
            <a:scene3d>
              <a:camera prst="orthographicFront"/>
              <a:lightRig rig="threePt" dir="t"/>
            </a:scene3d>
            <a:sp3d>
              <a:bevelT prst="convex"/>
            </a:sp3d>
          </c:spPr>
          <c:invertIfNegative val="0"/>
          <c:dLbls>
            <c:dLbl>
              <c:idx val="0"/>
              <c:layout>
                <c:manualLayout>
                  <c:x val="1.1730205278592375E-2"/>
                  <c:y val="-2.414113277623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4353674189938951E-3"/>
                  <c:y val="-7.75959407131330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spc="-100" baseline="0">
                    <a:solidFill>
                      <a:sysClr val="windowText" lastClr="000000"/>
                    </a:solidFill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'к удельному весу'!$D$4:$E$4</c:f>
              <c:strCache>
                <c:ptCount val="2"/>
                <c:pt idx="0">
                  <c:v>2023 год</c:v>
                </c:pt>
                <c:pt idx="1">
                  <c:v>3 месяца 2024 года</c:v>
                </c:pt>
              </c:strCache>
            </c:strRef>
          </c:cat>
          <c:val>
            <c:numRef>
              <c:f>'к удельному весу'!$D$7:$E$7</c:f>
              <c:numCache>
                <c:formatCode>0.0</c:formatCode>
                <c:ptCount val="2"/>
                <c:pt idx="0">
                  <c:v>6.9</c:v>
                </c:pt>
                <c:pt idx="1">
                  <c:v>5.3</c:v>
                </c:pt>
              </c:numCache>
            </c:numRef>
          </c:val>
        </c:ser>
        <c:ser>
          <c:idx val="4"/>
          <c:order val="3"/>
          <c:tx>
            <c:strRef>
              <c:f>'к удельному весу'!$C$8</c:f>
              <c:strCache>
                <c:ptCount val="1"/>
                <c:pt idx="0">
                  <c:v> сторожа</c:v>
                </c:pt>
              </c:strCache>
            </c:strRef>
          </c:tx>
          <c:spPr>
            <a:solidFill>
              <a:srgbClr val="FF6699">
                <a:alpha val="94000"/>
              </a:srgb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c:spPr>
          <c:invertIfNegative val="0"/>
          <c:dLbls>
            <c:dLbl>
              <c:idx val="0"/>
              <c:layout>
                <c:manualLayout>
                  <c:x val="0"/>
                  <c:y val="-1.4856081708449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'к удельному весу'!$D$4:$E$4</c:f>
              <c:strCache>
                <c:ptCount val="2"/>
                <c:pt idx="0">
                  <c:v>2023 год</c:v>
                </c:pt>
                <c:pt idx="1">
                  <c:v>3 месяца 2024 года</c:v>
                </c:pt>
              </c:strCache>
            </c:strRef>
          </c:cat>
          <c:val>
            <c:numRef>
              <c:f>'к удельному весу'!$D$8:$E$8</c:f>
              <c:numCache>
                <c:formatCode>0.0</c:formatCode>
                <c:ptCount val="2"/>
                <c:pt idx="0">
                  <c:v>5.9</c:v>
                </c:pt>
                <c:pt idx="1">
                  <c:v>7.9</c:v>
                </c:pt>
              </c:numCache>
            </c:numRef>
          </c:val>
        </c:ser>
        <c:ser>
          <c:idx val="2"/>
          <c:order val="4"/>
          <c:tx>
            <c:strRef>
              <c:f>'к удельному весу'!$C$9</c:f>
              <c:strCache>
                <c:ptCount val="1"/>
                <c:pt idx="0">
                  <c:v> трактористы-машинисты сельскохозяйственного производства 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 prst="convex"/>
            </a:sp3d>
          </c:spPr>
          <c:invertIfNegative val="0"/>
          <c:dLbls>
            <c:dLbl>
              <c:idx val="0"/>
              <c:layout>
                <c:manualLayout>
                  <c:x val="-7.8201368523948683E-3"/>
                  <c:y val="-1.857010213556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800">
                      <a:solidFill>
                        <a:srgbClr val="FF0000"/>
                      </a:solidFill>
                      <a:latin typeface="Arial Black" panose="020B0A040201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'к удельному весу'!$D$4:$E$4</c:f>
              <c:strCache>
                <c:ptCount val="2"/>
                <c:pt idx="0">
                  <c:v>2023 год</c:v>
                </c:pt>
                <c:pt idx="1">
                  <c:v>3 месяца 2024 года</c:v>
                </c:pt>
              </c:strCache>
            </c:strRef>
          </c:cat>
          <c:val>
            <c:numRef>
              <c:f>'к удельному весу'!$D$9:$E$9</c:f>
              <c:numCache>
                <c:formatCode>0.0</c:formatCode>
                <c:ptCount val="2"/>
                <c:pt idx="0">
                  <c:v>3</c:v>
                </c:pt>
                <c:pt idx="1">
                  <c:v>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16566656"/>
        <c:axId val="116605312"/>
      </c:barChart>
      <c:catAx>
        <c:axId val="116566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anchor="t" anchorCtr="0"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6605312"/>
        <c:crosses val="autoZero"/>
        <c:auto val="1"/>
        <c:lblAlgn val="ctr"/>
        <c:lblOffset val="1"/>
        <c:noMultiLvlLbl val="0"/>
      </c:catAx>
      <c:valAx>
        <c:axId val="11660531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116566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339198435972629"/>
          <c:y val="0.70669668946968478"/>
          <c:w val="0.79602476376669928"/>
          <c:h val="0.27659030098121434"/>
        </c:manualLayout>
      </c:layout>
      <c:overlay val="0"/>
      <c:spPr>
        <a:ln>
          <a:noFill/>
        </a:ln>
      </c:spPr>
      <c:txPr>
        <a:bodyPr/>
        <a:lstStyle/>
        <a:p>
          <a:pPr>
            <a:defRPr sz="1600" b="1" spc="-3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0.08787</cdr:x>
      <cdr:y>0.02721</cdr:y>
    </cdr:from>
    <cdr:to>
      <cdr:x>0.90831</cdr:x>
      <cdr:y>0.12653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76300" y="189457"/>
          <a:ext cx="8181976" cy="6915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ts val="1900"/>
            </a:lnSpc>
          </a:pPr>
          <a:r>
            <a:rPr lang="ru-RU" sz="2000" b="1" dirty="0">
              <a:latin typeface="Times New Roman" pitchFamily="18" charset="0"/>
              <a:cs typeface="Times New Roman" pitchFamily="18" charset="0"/>
            </a:rPr>
            <a:t>Данные об умерших в разрезе территории,  на которых расположены организации (обособленные подразделения организаций), человек</a:t>
          </a:r>
        </a:p>
      </cdr:txBody>
    </cdr:sp>
  </cdr:relSizeAnchor>
  <cdr:relSizeAnchor xmlns:cdr="http://schemas.openxmlformats.org/drawingml/2006/chartDrawing">
    <cdr:from>
      <cdr:x>0.87858</cdr:x>
      <cdr:y>0</cdr:y>
    </cdr:from>
    <cdr:to>
      <cdr:x>0.91587</cdr:x>
      <cdr:y>0.04617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8753424" y="0"/>
          <a:ext cx="371526" cy="3232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20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200">
              <a:latin typeface="Times New Roman" pitchFamily="18" charset="0"/>
              <a:cs typeface="Times New Roman" pitchFamily="18" charset="0"/>
            </a:rPr>
            <a:t> </a:t>
          </a:r>
        </a:p>
      </cdr:txBody>
    </cdr:sp>
  </cdr:relSizeAnchor>
  <cdr:relSizeAnchor xmlns:cdr="http://schemas.openxmlformats.org/drawingml/2006/chartDrawing">
    <cdr:from>
      <cdr:x>0.08787</cdr:x>
      <cdr:y>0.02721</cdr:y>
    </cdr:from>
    <cdr:to>
      <cdr:x>0.90831</cdr:x>
      <cdr:y>0.12653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876300" y="189457"/>
          <a:ext cx="8181976" cy="6915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800" b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0.87858</cdr:x>
      <cdr:y>0</cdr:y>
    </cdr:from>
    <cdr:to>
      <cdr:x>0.91587</cdr:x>
      <cdr:y>0.04617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8753424" y="0"/>
          <a:ext cx="371526" cy="3232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20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200">
              <a:latin typeface="Times New Roman" pitchFamily="18" charset="0"/>
              <a:cs typeface="Times New Roman" pitchFamily="18" charset="0"/>
            </a:rPr>
            <a:t> </a:t>
          </a:r>
        </a:p>
      </cdr:txBody>
    </cdr:sp>
  </cdr:relSizeAnchor>
  <cdr:relSizeAnchor xmlns:cdr="http://schemas.openxmlformats.org/drawingml/2006/chartDrawing">
    <cdr:from>
      <cdr:x>0.08787</cdr:x>
      <cdr:y>0.02721</cdr:y>
    </cdr:from>
    <cdr:to>
      <cdr:x>0.90831</cdr:x>
      <cdr:y>0.12653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876300" y="189457"/>
          <a:ext cx="8181976" cy="6915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600" b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0.87858</cdr:x>
      <cdr:y>0</cdr:y>
    </cdr:from>
    <cdr:to>
      <cdr:x>0.91587</cdr:x>
      <cdr:y>0.04617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8753424" y="0"/>
          <a:ext cx="371526" cy="3232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20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200">
              <a:latin typeface="Times New Roman" pitchFamily="18" charset="0"/>
              <a:cs typeface="Times New Roman" pitchFamily="18" charset="0"/>
            </a:rPr>
            <a:t> </a:t>
          </a:r>
        </a:p>
      </cdr:txBody>
    </cdr:sp>
  </cdr:relSizeAnchor>
  <cdr:relSizeAnchor xmlns:cdr="http://schemas.openxmlformats.org/drawingml/2006/chartDrawing">
    <cdr:from>
      <cdr:x>0.08787</cdr:x>
      <cdr:y>0.02721</cdr:y>
    </cdr:from>
    <cdr:to>
      <cdr:x>0.90831</cdr:x>
      <cdr:y>0.12653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876300" y="189457"/>
          <a:ext cx="8181976" cy="6915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800" b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0.87858</cdr:x>
      <cdr:y>0</cdr:y>
    </cdr:from>
    <cdr:to>
      <cdr:x>0.91587</cdr:x>
      <cdr:y>0.04617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8753424" y="0"/>
          <a:ext cx="371526" cy="3232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20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200">
              <a:latin typeface="Times New Roman" pitchFamily="18" charset="0"/>
              <a:cs typeface="Times New Roman" pitchFamily="18" charset="0"/>
            </a:rPr>
            <a:t> </a:t>
          </a:r>
        </a:p>
      </cdr:txBody>
    </cdr:sp>
  </cdr:relSizeAnchor>
  <cdr:relSizeAnchor xmlns:cdr="http://schemas.openxmlformats.org/drawingml/2006/chartDrawing">
    <cdr:from>
      <cdr:x>0.08787</cdr:x>
      <cdr:y>0.02721</cdr:y>
    </cdr:from>
    <cdr:to>
      <cdr:x>0.90831</cdr:x>
      <cdr:y>0.12653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876300" y="189457"/>
          <a:ext cx="8181976" cy="6915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600" b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0.87858</cdr:x>
      <cdr:y>0</cdr:y>
    </cdr:from>
    <cdr:to>
      <cdr:x>0.91587</cdr:x>
      <cdr:y>0.04617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8753424" y="0"/>
          <a:ext cx="371526" cy="3232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20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200">
              <a:latin typeface="Times New Roman" pitchFamily="18" charset="0"/>
              <a:cs typeface="Times New Roman" pitchFamily="18" charset="0"/>
            </a:rPr>
            <a:t> </a:t>
          </a:r>
        </a:p>
      </cdr:txBody>
    </cdr:sp>
  </cdr:relSizeAnchor>
  <cdr:relSizeAnchor xmlns:cdr="http://schemas.openxmlformats.org/drawingml/2006/chartDrawing">
    <cdr:from>
      <cdr:x>0.08787</cdr:x>
      <cdr:y>0.02721</cdr:y>
    </cdr:from>
    <cdr:to>
      <cdr:x>0.90831</cdr:x>
      <cdr:y>0.12653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876300" y="189457"/>
          <a:ext cx="8181976" cy="6915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800" b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0.87858</cdr:x>
      <cdr:y>0</cdr:y>
    </cdr:from>
    <cdr:to>
      <cdr:x>0.91587</cdr:x>
      <cdr:y>0.04617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8753424" y="0"/>
          <a:ext cx="371526" cy="3232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20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200">
              <a:latin typeface="Times New Roman" pitchFamily="18" charset="0"/>
              <a:cs typeface="Times New Roman" pitchFamily="18" charset="0"/>
            </a:rPr>
            <a:t> </a:t>
          </a:r>
        </a:p>
      </cdr:txBody>
    </cdr:sp>
  </cdr:relSizeAnchor>
  <cdr:relSizeAnchor xmlns:cdr="http://schemas.openxmlformats.org/drawingml/2006/chartDrawing">
    <cdr:from>
      <cdr:x>0.08787</cdr:x>
      <cdr:y>0.02721</cdr:y>
    </cdr:from>
    <cdr:to>
      <cdr:x>0.90831</cdr:x>
      <cdr:y>0.12653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876300" y="189457"/>
          <a:ext cx="8181976" cy="6915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600" b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0.87858</cdr:x>
      <cdr:y>0</cdr:y>
    </cdr:from>
    <cdr:to>
      <cdr:x>0.91587</cdr:x>
      <cdr:y>0.04617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8753424" y="0"/>
          <a:ext cx="371526" cy="3232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20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200">
              <a:latin typeface="Times New Roman" pitchFamily="18" charset="0"/>
              <a:cs typeface="Times New Roman" pitchFamily="18" charset="0"/>
            </a:rPr>
            <a:t> </a:t>
          </a:r>
        </a:p>
      </cdr:txBody>
    </cdr:sp>
  </cdr:relSizeAnchor>
  <cdr:relSizeAnchor xmlns:cdr="http://schemas.openxmlformats.org/drawingml/2006/chartDrawing">
    <cdr:from>
      <cdr:x>0.19866</cdr:x>
      <cdr:y>0.02721</cdr:y>
    </cdr:from>
    <cdr:to>
      <cdr:x>0.84241</cdr:x>
      <cdr:y>0.12653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1981200" y="189457"/>
          <a:ext cx="6419850" cy="6915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800" b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0.87858</cdr:x>
      <cdr:y>0</cdr:y>
    </cdr:from>
    <cdr:to>
      <cdr:x>0.91587</cdr:x>
      <cdr:y>0.04617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8753424" y="0"/>
          <a:ext cx="371526" cy="3232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20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200">
              <a:latin typeface="Times New Roman" pitchFamily="18" charset="0"/>
              <a:cs typeface="Times New Roman" pitchFamily="18" charset="0"/>
            </a:rPr>
            <a:t>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0.02186</cdr:x>
      <cdr:y>0.02299</cdr:y>
    </cdr:from>
    <cdr:to>
      <cdr:x>0.97596</cdr:x>
      <cdr:y>0.08046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8707" y="144017"/>
          <a:ext cx="1085504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ts val="1600"/>
            </a:lnSpc>
          </a:pPr>
          <a:r>
            <a:rPr lang="ru-RU" sz="2000" b="1" dirty="0">
              <a:latin typeface="Times New Roman" pitchFamily="18" charset="0"/>
              <a:cs typeface="Times New Roman" pitchFamily="18" charset="0"/>
            </a:rPr>
            <a:t>Распределение умерших по видам экономической деятельности (человек)</a:t>
          </a:r>
        </a:p>
      </cdr:txBody>
    </cdr:sp>
  </cdr:relSizeAnchor>
  <cdr:relSizeAnchor xmlns:cdr="http://schemas.openxmlformats.org/drawingml/2006/chartDrawing">
    <cdr:from>
      <cdr:x>0.82995</cdr:x>
      <cdr:y>0.00271</cdr:y>
    </cdr:from>
    <cdr:to>
      <cdr:x>1</cdr:x>
      <cdr:y>0.05122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8107681" y="18544"/>
          <a:ext cx="1661159" cy="3319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>
              <a:latin typeface="Times New Roman" pitchFamily="18" charset="0"/>
              <a:cs typeface="Times New Roman" pitchFamily="18" charset="0"/>
            </a:rPr>
            <a:t> 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0.03011</cdr:x>
      <cdr:y>0.02022</cdr:y>
    </cdr:from>
    <cdr:to>
      <cdr:x>0.94939</cdr:x>
      <cdr:y>0.09195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4738" y="126672"/>
          <a:ext cx="10525086" cy="449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>
              <a:latin typeface="Times New Roman" pitchFamily="18" charset="0"/>
              <a:cs typeface="Times New Roman" pitchFamily="18" charset="0"/>
            </a:rPr>
            <a:t>Распределение умерших по профессиям, человек </a:t>
          </a:r>
        </a:p>
      </cdr:txBody>
    </cdr:sp>
  </cdr:relSizeAnchor>
  <cdr:relSizeAnchor xmlns:cdr="http://schemas.openxmlformats.org/drawingml/2006/chartDrawing">
    <cdr:from>
      <cdr:x>0.85236</cdr:x>
      <cdr:y>0</cdr:y>
    </cdr:from>
    <cdr:to>
      <cdr:x>1</cdr:x>
      <cdr:y>0.04648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8515645" y="0"/>
          <a:ext cx="1475022" cy="3187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>
              <a:latin typeface="Times New Roman" pitchFamily="18" charset="0"/>
              <a:cs typeface="Times New Roman" pitchFamily="18" charset="0"/>
            </a:rPr>
            <a:t> 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0.22351</cdr:x>
      <cdr:y>0.05714</cdr:y>
    </cdr:from>
    <cdr:to>
      <cdr:x>0.77132</cdr:x>
      <cdr:y>0.14898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97100" y="355600"/>
          <a:ext cx="5384800" cy="571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0.01315</cdr:x>
      <cdr:y>0.01431</cdr:y>
    </cdr:from>
    <cdr:to>
      <cdr:x>0.97518</cdr:x>
      <cdr:y>0.06818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49611" y="90678"/>
          <a:ext cx="10945268" cy="3413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t"/>
        <a:lstStyle xmlns:a="http://schemas.openxmlformats.org/drawingml/2006/main"/>
        <a:p xmlns:a="http://schemas.openxmlformats.org/drawingml/2006/main">
          <a:pPr algn="ctr">
            <a:lnSpc>
              <a:spcPts val="1700"/>
            </a:lnSpc>
          </a:pPr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Распределение  умерших в 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зависимости </a:t>
          </a:r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от времени года </a:t>
          </a:r>
        </a:p>
      </cdr:txBody>
    </cdr:sp>
  </cdr:relSizeAnchor>
  <cdr:relSizeAnchor xmlns:cdr="http://schemas.openxmlformats.org/drawingml/2006/chartDrawing">
    <cdr:from>
      <cdr:x>0.951</cdr:x>
      <cdr:y>0.00096</cdr:y>
    </cdr:from>
    <cdr:to>
      <cdr:x>0.99643</cdr:x>
      <cdr:y>0.05204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6559960" y="9631"/>
          <a:ext cx="313358" cy="5124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50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0.22351</cdr:x>
      <cdr:y>0.05714</cdr:y>
    </cdr:from>
    <cdr:to>
      <cdr:x>0.77132</cdr:x>
      <cdr:y>0.14898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2197100" y="355600"/>
          <a:ext cx="5384800" cy="571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0.01315</cdr:x>
      <cdr:y>0</cdr:y>
    </cdr:from>
    <cdr:to>
      <cdr:x>0.97518</cdr:x>
      <cdr:y>0.10811</cdr:y>
    </cdr:to>
    <cdr:sp macro="" textlink="">
      <cdr:nvSpPr>
        <cdr:cNvPr id="4" name="TextBox 5"/>
        <cdr:cNvSpPr txBox="1"/>
      </cdr:nvSpPr>
      <cdr:spPr>
        <a:xfrm xmlns:a="http://schemas.openxmlformats.org/drawingml/2006/main">
          <a:off x="132015" y="0"/>
          <a:ext cx="9658367" cy="7444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t"/>
        <a:lstStyle xmlns:a="http://schemas.openxmlformats.org/drawingml/2006/main"/>
        <a:p xmlns:a="http://schemas.openxmlformats.org/drawingml/2006/main">
          <a:pPr algn="ctr">
            <a:lnSpc>
              <a:spcPts val="1700"/>
            </a:lnSpc>
          </a:pPr>
          <a:endParaRPr lang="ru-RU" sz="1600" b="1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0.951</cdr:x>
      <cdr:y>0.00096</cdr:y>
    </cdr:from>
    <cdr:to>
      <cdr:x>0.99643</cdr:x>
      <cdr:y>0.05204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559960" y="9631"/>
          <a:ext cx="313358" cy="5124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50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0.16916</cdr:x>
      <cdr:y>0.02326</cdr:y>
    </cdr:from>
    <cdr:to>
      <cdr:x>0.85257</cdr:x>
      <cdr:y>0.11113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944216" y="144015"/>
          <a:ext cx="7854656" cy="54415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32004" rIns="0" bIns="0" anchor="t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2000" b="1" i="0" strike="noStrike" dirty="0">
              <a:solidFill>
                <a:srgbClr val="000000"/>
              </a:solidFill>
              <a:latin typeface="Times New Roman"/>
              <a:cs typeface="Times New Roman"/>
            </a:rPr>
            <a:t>Распределение умерших по месяцам, человек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0.02282</cdr:x>
      <cdr:y>0.02025</cdr:y>
    </cdr:from>
    <cdr:to>
      <cdr:x>0.96473</cdr:x>
      <cdr:y>0.08567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5908" y="139129"/>
          <a:ext cx="9324513" cy="4494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>
            <a:lnSpc>
              <a:spcPts val="1700"/>
            </a:lnSpc>
          </a:pPr>
          <a:r>
            <a:rPr lang="ru-RU" sz="2000" b="1" dirty="0">
              <a:latin typeface="Times New Roman" pitchFamily="18" charset="0"/>
              <a:cs typeface="Times New Roman" pitchFamily="18" charset="0"/>
            </a:rPr>
            <a:t>Распределение умерших </a:t>
          </a:r>
          <a:r>
            <a:rPr lang="ru-RU" sz="2000" b="1" baseline="0" dirty="0">
              <a:latin typeface="Times New Roman" pitchFamily="18" charset="0"/>
              <a:cs typeface="Times New Roman" pitchFamily="18" charset="0"/>
            </a:rPr>
            <a:t>по возрасту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0.08787</cdr:x>
      <cdr:y>0.02721</cdr:y>
    </cdr:from>
    <cdr:to>
      <cdr:x>0.90831</cdr:x>
      <cdr:y>0.12653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76300" y="189457"/>
          <a:ext cx="8181976" cy="6915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>
              <a:latin typeface="Times New Roman" pitchFamily="18" charset="0"/>
              <a:cs typeface="Times New Roman" pitchFamily="18" charset="0"/>
            </a:rPr>
            <a:t>Данные об умерших в разрезе возрастов</a:t>
          </a:r>
        </a:p>
      </cdr:txBody>
    </cdr:sp>
  </cdr:relSizeAnchor>
  <cdr:relSizeAnchor xmlns:cdr="http://schemas.openxmlformats.org/drawingml/2006/chartDrawing">
    <cdr:from>
      <cdr:x>0.87858</cdr:x>
      <cdr:y>0</cdr:y>
    </cdr:from>
    <cdr:to>
      <cdr:x>0.91587</cdr:x>
      <cdr:y>0.04617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8753424" y="0"/>
          <a:ext cx="371526" cy="3232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20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200">
              <a:latin typeface="Times New Roman" pitchFamily="18" charset="0"/>
              <a:cs typeface="Times New Roman" pitchFamily="18" charset="0"/>
            </a:rPr>
            <a:t> </a:t>
          </a:r>
        </a:p>
      </cdr:txBody>
    </cdr:sp>
  </cdr:relSizeAnchor>
  <cdr:relSizeAnchor xmlns:cdr="http://schemas.openxmlformats.org/drawingml/2006/chartDrawing">
    <cdr:from>
      <cdr:x>0.08787</cdr:x>
      <cdr:y>0.02721</cdr:y>
    </cdr:from>
    <cdr:to>
      <cdr:x>0.90831</cdr:x>
      <cdr:y>0.12653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876300" y="189457"/>
          <a:ext cx="8181976" cy="6915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800" b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0.87858</cdr:x>
      <cdr:y>0</cdr:y>
    </cdr:from>
    <cdr:to>
      <cdr:x>0.91587</cdr:x>
      <cdr:y>0.04617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8753424" y="0"/>
          <a:ext cx="371526" cy="3232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20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200">
              <a:latin typeface="Times New Roman" pitchFamily="18" charset="0"/>
              <a:cs typeface="Times New Roman" pitchFamily="18" charset="0"/>
            </a:rPr>
            <a:t> </a:t>
          </a:r>
        </a:p>
      </cdr:txBody>
    </cdr:sp>
  </cdr:relSizeAnchor>
  <cdr:relSizeAnchor xmlns:cdr="http://schemas.openxmlformats.org/drawingml/2006/chartDrawing">
    <cdr:from>
      <cdr:x>0.08787</cdr:x>
      <cdr:y>0.02721</cdr:y>
    </cdr:from>
    <cdr:to>
      <cdr:x>0.90831</cdr:x>
      <cdr:y>0.12653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876300" y="189457"/>
          <a:ext cx="8181976" cy="6915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600" b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0.87858</cdr:x>
      <cdr:y>0</cdr:y>
    </cdr:from>
    <cdr:to>
      <cdr:x>0.91587</cdr:x>
      <cdr:y>0.04617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8753424" y="0"/>
          <a:ext cx="371526" cy="3232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20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200">
              <a:latin typeface="Times New Roman" pitchFamily="18" charset="0"/>
              <a:cs typeface="Times New Roman" pitchFamily="18" charset="0"/>
            </a:rPr>
            <a:t> </a:t>
          </a:r>
        </a:p>
      </cdr:txBody>
    </cdr:sp>
  </cdr:relSizeAnchor>
  <cdr:relSizeAnchor xmlns:cdr="http://schemas.openxmlformats.org/drawingml/2006/chartDrawing">
    <cdr:from>
      <cdr:x>0.08787</cdr:x>
      <cdr:y>0.02721</cdr:y>
    </cdr:from>
    <cdr:to>
      <cdr:x>0.90831</cdr:x>
      <cdr:y>0.12653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876300" y="189457"/>
          <a:ext cx="8181976" cy="6915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800" b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0.87858</cdr:x>
      <cdr:y>0</cdr:y>
    </cdr:from>
    <cdr:to>
      <cdr:x>0.91587</cdr:x>
      <cdr:y>0.04617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8753424" y="0"/>
          <a:ext cx="371526" cy="3232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20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200">
              <a:latin typeface="Times New Roman" pitchFamily="18" charset="0"/>
              <a:cs typeface="Times New Roman" pitchFamily="18" charset="0"/>
            </a:rPr>
            <a:t> </a:t>
          </a:r>
        </a:p>
      </cdr:txBody>
    </cdr:sp>
  </cdr:relSizeAnchor>
  <cdr:relSizeAnchor xmlns:cdr="http://schemas.openxmlformats.org/drawingml/2006/chartDrawing">
    <cdr:from>
      <cdr:x>0.08787</cdr:x>
      <cdr:y>0.02721</cdr:y>
    </cdr:from>
    <cdr:to>
      <cdr:x>0.90831</cdr:x>
      <cdr:y>0.12653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876300" y="189457"/>
          <a:ext cx="8181976" cy="6915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600" b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0.87858</cdr:x>
      <cdr:y>0</cdr:y>
    </cdr:from>
    <cdr:to>
      <cdr:x>0.91587</cdr:x>
      <cdr:y>0.04617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8753424" y="0"/>
          <a:ext cx="371526" cy="3232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20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200">
              <a:latin typeface="Times New Roman" pitchFamily="18" charset="0"/>
              <a:cs typeface="Times New Roman" pitchFamily="18" charset="0"/>
            </a:rPr>
            <a:t> </a:t>
          </a:r>
        </a:p>
      </cdr:txBody>
    </cdr:sp>
  </cdr:relSizeAnchor>
  <cdr:relSizeAnchor xmlns:cdr="http://schemas.openxmlformats.org/drawingml/2006/chartDrawing">
    <cdr:from>
      <cdr:x>0.08787</cdr:x>
      <cdr:y>0.02721</cdr:y>
    </cdr:from>
    <cdr:to>
      <cdr:x>0.90831</cdr:x>
      <cdr:y>0.12653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876300" y="189457"/>
          <a:ext cx="8181976" cy="6915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800" b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0.87858</cdr:x>
      <cdr:y>0</cdr:y>
    </cdr:from>
    <cdr:to>
      <cdr:x>0.91587</cdr:x>
      <cdr:y>0.04617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8753424" y="0"/>
          <a:ext cx="371526" cy="3232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20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200">
              <a:latin typeface="Times New Roman" pitchFamily="18" charset="0"/>
              <a:cs typeface="Times New Roman" pitchFamily="18" charset="0"/>
            </a:rPr>
            <a:t> </a:t>
          </a:r>
        </a:p>
      </cdr:txBody>
    </cdr:sp>
  </cdr:relSizeAnchor>
  <cdr:relSizeAnchor xmlns:cdr="http://schemas.openxmlformats.org/drawingml/2006/chartDrawing">
    <cdr:from>
      <cdr:x>0.08787</cdr:x>
      <cdr:y>0.02721</cdr:y>
    </cdr:from>
    <cdr:to>
      <cdr:x>0.90831</cdr:x>
      <cdr:y>0.12653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876300" y="189457"/>
          <a:ext cx="8181976" cy="6915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600" b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0.87858</cdr:x>
      <cdr:y>0</cdr:y>
    </cdr:from>
    <cdr:to>
      <cdr:x>0.91587</cdr:x>
      <cdr:y>0.04617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8753424" y="0"/>
          <a:ext cx="371526" cy="3232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20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200">
              <a:latin typeface="Times New Roman" pitchFamily="18" charset="0"/>
              <a:cs typeface="Times New Roman" pitchFamily="18" charset="0"/>
            </a:rPr>
            <a:t> </a:t>
          </a:r>
        </a:p>
      </cdr:txBody>
    </cdr:sp>
  </cdr:relSizeAnchor>
  <cdr:relSizeAnchor xmlns:cdr="http://schemas.openxmlformats.org/drawingml/2006/chartDrawing">
    <cdr:from>
      <cdr:x>0.19866</cdr:x>
      <cdr:y>0.02721</cdr:y>
    </cdr:from>
    <cdr:to>
      <cdr:x>0.84241</cdr:x>
      <cdr:y>0.12653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1981200" y="189457"/>
          <a:ext cx="6419850" cy="6915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800" b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0.87858</cdr:x>
      <cdr:y>0</cdr:y>
    </cdr:from>
    <cdr:to>
      <cdr:x>0.91587</cdr:x>
      <cdr:y>0.04617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8753424" y="0"/>
          <a:ext cx="371526" cy="3232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20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200">
              <a:latin typeface="Times New Roman" pitchFamily="18" charset="0"/>
              <a:cs typeface="Times New Roman" pitchFamily="18" charset="0"/>
            </a:rPr>
            <a:t> 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0.08787</cdr:x>
      <cdr:y>0.02721</cdr:y>
    </cdr:from>
    <cdr:to>
      <cdr:x>0.90831</cdr:x>
      <cdr:y>0.12653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76300" y="189457"/>
          <a:ext cx="8181976" cy="6915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>
              <a:latin typeface="Times New Roman" pitchFamily="18" charset="0"/>
              <a:cs typeface="Times New Roman" pitchFamily="18" charset="0"/>
            </a:rPr>
            <a:t>Умершие в результате несчастных случаев на производстве, человек</a:t>
          </a:r>
        </a:p>
      </cdr:txBody>
    </cdr:sp>
  </cdr:relSizeAnchor>
  <cdr:relSizeAnchor xmlns:cdr="http://schemas.openxmlformats.org/drawingml/2006/chartDrawing">
    <cdr:from>
      <cdr:x>0.87858</cdr:x>
      <cdr:y>0</cdr:y>
    </cdr:from>
    <cdr:to>
      <cdr:x>0.91587</cdr:x>
      <cdr:y>0.04617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8753424" y="0"/>
          <a:ext cx="371526" cy="3232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20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200">
              <a:latin typeface="Times New Roman" pitchFamily="18" charset="0"/>
              <a:cs typeface="Times New Roman" pitchFamily="18" charset="0"/>
            </a:rPr>
            <a:t> </a:t>
          </a:r>
        </a:p>
      </cdr:txBody>
    </cdr:sp>
  </cdr:relSizeAnchor>
  <cdr:relSizeAnchor xmlns:cdr="http://schemas.openxmlformats.org/drawingml/2006/chartDrawing">
    <cdr:from>
      <cdr:x>0.08787</cdr:x>
      <cdr:y>0.02721</cdr:y>
    </cdr:from>
    <cdr:to>
      <cdr:x>0.90831</cdr:x>
      <cdr:y>0.12653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876300" y="189457"/>
          <a:ext cx="8181976" cy="6915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800" b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0.87858</cdr:x>
      <cdr:y>0</cdr:y>
    </cdr:from>
    <cdr:to>
      <cdr:x>0.91587</cdr:x>
      <cdr:y>0.04617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8753424" y="0"/>
          <a:ext cx="371526" cy="3232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20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200">
              <a:latin typeface="Times New Roman" pitchFamily="18" charset="0"/>
              <a:cs typeface="Times New Roman" pitchFamily="18" charset="0"/>
            </a:rPr>
            <a:t> 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0.04434</cdr:x>
      <cdr:y>0</cdr:y>
    </cdr:from>
    <cdr:to>
      <cdr:x>0.91781</cdr:x>
      <cdr:y>0.09412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7661" y="0"/>
          <a:ext cx="10000595" cy="576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ts val="1900"/>
            </a:lnSpc>
          </a:pPr>
          <a:r>
            <a:rPr lang="ru-RU" sz="2000" b="1" dirty="0">
              <a:latin typeface="Times New Roman" pitchFamily="18" charset="0"/>
              <a:cs typeface="Times New Roman" pitchFamily="18" charset="0"/>
            </a:rPr>
            <a:t>Удельный вес умерших в разрезе профессий</a:t>
          </a:r>
        </a:p>
        <a:p xmlns:a="http://schemas.openxmlformats.org/drawingml/2006/main">
          <a:pPr algn="ctr">
            <a:lnSpc>
              <a:spcPts val="1900"/>
            </a:lnSpc>
          </a:pPr>
          <a:r>
            <a:rPr lang="ru-RU" sz="2000" b="1" dirty="0">
              <a:latin typeface="Times New Roman" pitchFamily="18" charset="0"/>
              <a:cs typeface="Times New Roman" pitchFamily="18" charset="0"/>
            </a:rPr>
            <a:t>(проценты к общему числу умерших)</a:t>
          </a:r>
        </a:p>
      </cdr:txBody>
    </cdr:sp>
  </cdr:relSizeAnchor>
  <cdr:relSizeAnchor xmlns:cdr="http://schemas.openxmlformats.org/drawingml/2006/chartDrawing">
    <cdr:from>
      <cdr:x>0.92661</cdr:x>
      <cdr:y>0.00333</cdr:y>
    </cdr:from>
    <cdr:to>
      <cdr:x>1</cdr:x>
      <cdr:y>0.06134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9020175" y="22901"/>
          <a:ext cx="714375" cy="3989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50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1790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FD63B-BDDC-4E7F-A52F-EFB6DCE6AD6A}" type="datetimeFigureOut">
              <a:rPr lang="ru-RU" smtClean="0"/>
              <a:pPr/>
              <a:t>04.04.2024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6213" y="506413"/>
            <a:ext cx="4510087" cy="2536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252" y="3211553"/>
            <a:ext cx="7954010" cy="304252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1790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6AD1B-63D7-419D-9476-331352F14DB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8991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BFFF1-41D9-4294-BB06-B6016FF669C8}" type="datetime1">
              <a:rPr lang="ru-RU" smtClean="0"/>
              <a:t>04.04.2024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7F669-CBBE-4BBC-B896-2E34FB2AEB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643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C7103-CF1F-4CBD-AB1B-3D375561D166}" type="datetime1">
              <a:rPr lang="ru-RU" smtClean="0"/>
              <a:t>04.04.2024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C0F2E-A1A9-498E-B21D-0FE52E19AAC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755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10511-2D46-49FF-BB47-F09704C81044}" type="datetime1">
              <a:rPr lang="ru-RU" smtClean="0"/>
              <a:t>04.04.2024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AE15C-8028-4EF1-89EE-405EFB97700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1179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730BC-547B-4E16-94C2-C8F4136BA2D0}" type="datetime1">
              <a:rPr lang="ru-RU" smtClean="0"/>
              <a:t>04.04.2024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7750E-E9AB-4522-BF8A-72529448C1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9256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AD20E-0A70-48D5-8A8F-338C3AD4F4A7}" type="datetime1">
              <a:rPr lang="ru-RU" smtClean="0"/>
              <a:t>04.04.2024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29152-C200-4DAD-A1C2-515A240630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368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83FFE-B76F-4468-9650-966E7555004D}" type="datetime1">
              <a:rPr lang="ru-RU" smtClean="0"/>
              <a:t>04.04.2024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CA746-ADBA-4E64-83BE-604DE1B3A6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5394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5FA97-F47C-4F94-87B0-24241875D922}" type="datetime1">
              <a:rPr lang="ru-RU" smtClean="0"/>
              <a:t>04.04.2024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4A222-EDCD-487B-9117-DB46DC6AD4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417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1367F-043C-4402-BC93-7D27ACD8108C}" type="datetime1">
              <a:rPr lang="ru-RU" smtClean="0"/>
              <a:t>04.04.2024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53D56-FB62-4554-9008-B9B87FED95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2346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02180-C317-4116-A38B-622B3961D02C}" type="datetime1">
              <a:rPr lang="ru-RU" smtClean="0"/>
              <a:t>04.04.2024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8C57C-E099-488C-8517-FB10CA5A0A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2146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65CF3-78C9-4513-8C0D-6337007A4128}" type="datetime1">
              <a:rPr lang="ru-RU" smtClean="0"/>
              <a:t>04.04.2024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DB9D3-2F57-4FDF-9CC6-62D17B1442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712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E5C8F-5BFB-47CD-A7AD-259E7C495D47}" type="datetime1">
              <a:rPr lang="ru-RU" smtClean="0"/>
              <a:t>04.04.2024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0907D-01E2-41AF-A488-96AC3D34C39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7487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BAE88C-A5EA-4454-B469-DA8D6B3C87BE}" type="datetime1">
              <a:rPr lang="ru-RU" smtClean="0"/>
              <a:t>04.04.2024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200884-A875-47C6-91A4-80B0F8C66A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620688"/>
            <a:ext cx="10972800" cy="396044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непроизводственных несчастных случаях со смертельным исходом, обусловленных исключительно заболеванием потерпевшего в организациях Минской области в 2023 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и 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квартале 2024 г.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84032" y="4581128"/>
            <a:ext cx="5040560" cy="144016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dirty="0">
              <a:solidFill>
                <a:srgbClr val="00482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D7750E-E9AB-4522-BF8A-72529448C10C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1558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D7750E-E9AB-4522-BF8A-72529448C1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659438"/>
              </p:ext>
            </p:extLst>
          </p:nvPr>
        </p:nvGraphicFramePr>
        <p:xfrm>
          <a:off x="407368" y="116631"/>
          <a:ext cx="11449272" cy="6120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7683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22114"/>
          </a:xfrm>
        </p:spPr>
        <p:txBody>
          <a:bodyPr/>
          <a:lstStyle/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Периодические медицинские осмотры работников занятых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работах на всех видах транспорта, связанных с непосредственным обслуживанием пассажиров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268761"/>
            <a:ext cx="10972800" cy="4857404"/>
          </a:xfrm>
        </p:spPr>
        <p:txBody>
          <a:bodyPr/>
          <a:lstStyle/>
          <a:p>
            <a:pPr algn="just">
              <a:lnSpc>
                <a:spcPts val="3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8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Инструкцией о </a:t>
            </a:r>
            <a:r>
              <a:rPr lang="ru-RU" sz="2800" b="1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 проведения обязательных и внеочередных медицинских осмотров </a:t>
            </a:r>
            <a:r>
              <a:rPr lang="ru-RU" sz="28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(утверждена постановление Минздрав и Минтруда </a:t>
            </a:r>
            <a:r>
              <a:rPr lang="ru-RU" sz="2800" b="1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соцзащиты </a:t>
            </a:r>
            <a:r>
              <a:rPr lang="ru-RU" sz="28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29 </a:t>
            </a:r>
            <a:r>
              <a:rPr lang="ru-RU" sz="2800" b="1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июля 2019 г. № </a:t>
            </a:r>
            <a:r>
              <a:rPr lang="ru-RU" sz="28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74) работники, </a:t>
            </a:r>
            <a:r>
              <a:rPr lang="ru-RU" sz="2800" b="1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включая </a:t>
            </a:r>
            <a:r>
              <a:rPr lang="ru-RU" sz="28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</a:t>
            </a:r>
            <a:br>
              <a:rPr lang="ru-RU" sz="28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b="1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студентов, проходящих производственную </a:t>
            </a:r>
            <a:r>
              <a:rPr lang="ru-RU" sz="28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практику, выполняющие работы на </a:t>
            </a:r>
            <a:r>
              <a:rPr lang="ru-RU" sz="2800" b="1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всех видах транспорта, </a:t>
            </a:r>
            <a:r>
              <a:rPr lang="ru-RU" sz="28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связанные</a:t>
            </a:r>
            <a:br>
              <a:rPr lang="ru-RU" sz="28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b="1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непосредственным обслуживанием </a:t>
            </a:r>
            <a:r>
              <a:rPr lang="ru-RU" sz="28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пассажиров</a:t>
            </a:r>
            <a:br>
              <a:rPr lang="ru-RU" sz="28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00" b="1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осуществлении лицензируемых видов </a:t>
            </a:r>
            <a:r>
              <a:rPr lang="ru-RU" sz="28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перевозок, </a:t>
            </a:r>
            <a:r>
              <a:rPr lang="ru-RU" sz="28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проходят периодические медицинские осмотры 1 </a:t>
            </a:r>
            <a:r>
              <a:rPr lang="ru-RU" sz="2800" b="1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 в </a:t>
            </a:r>
            <a:r>
              <a:rPr lang="ru-RU" sz="28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2800" b="1" i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(Приложение 3  к Инструкции. Схема проведения </a:t>
            </a:r>
            <a:r>
              <a:rPr lang="ru-RU" sz="2800" b="1" i="1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обязательных и (или) внеочередных медосмотров, где есть </a:t>
            </a:r>
            <a:r>
              <a:rPr lang="ru-RU" sz="2800" b="1" i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</a:t>
            </a:r>
            <a:br>
              <a:rPr lang="ru-RU" sz="2800" b="1" i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i="1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профессиональном </a:t>
            </a:r>
            <a:r>
              <a:rPr lang="ru-RU" sz="2800" b="1" i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отборе. Пункт 30).</a:t>
            </a:r>
            <a:endParaRPr lang="ru-RU" sz="2800" dirty="0">
              <a:solidFill>
                <a:srgbClr val="5525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D7750E-E9AB-4522-BF8A-72529448C1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264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78098"/>
          </a:xfrm>
        </p:spPr>
        <p:txBody>
          <a:bodyPr/>
          <a:lstStyle/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Медицинское переосвидетельствование водителей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механических транспортных средств, самоходных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124744"/>
            <a:ext cx="10972800" cy="5001421"/>
          </a:xfrm>
        </p:spPr>
        <p:txBody>
          <a:bodyPr/>
          <a:lstStyle/>
          <a:p>
            <a:pPr algn="just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6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частью шестой статьи 23 Закона Республики Беларусь от 5 января 2008 г. № 313-З «О дорожном движении</a:t>
            </a:r>
            <a:r>
              <a:rPr lang="ru-RU" sz="2600" b="1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6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</a:t>
            </a:r>
            <a:r>
              <a:rPr lang="ru-RU" sz="2600" b="1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медицинское переосвидетельствование </a:t>
            </a:r>
            <a:r>
              <a:rPr lang="ru-RU" sz="26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</a:t>
            </a:r>
            <a:br>
              <a:rPr lang="ru-RU" sz="26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600" b="1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сроки, если иное не предусмотрено частями </a:t>
            </a:r>
            <a:r>
              <a:rPr lang="ru-RU" sz="26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седьмой</a:t>
            </a:r>
            <a:br>
              <a:rPr lang="ru-RU" sz="26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600" b="1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девятой настоящей статьи:</a:t>
            </a:r>
          </a:p>
          <a:p>
            <a:pPr algn="just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600" b="1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водителей механических транспортных средств, выполняющих перевозки пассажиров, – через каждые три года, а достигших пятидесятилетнего возраста, – ежегодно;</a:t>
            </a:r>
          </a:p>
          <a:p>
            <a:pPr algn="just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600" b="1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водителей механических транспортных средств и самоходных машин, достигших шестидесятилетнего возраста, и водителей – инвалидов I и II группы – через каждые два года;</a:t>
            </a:r>
          </a:p>
          <a:p>
            <a:pPr algn="just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600" b="1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водителей механических транспортных средств</a:t>
            </a:r>
            <a:r>
              <a:rPr lang="ru-RU" sz="26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26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600" b="1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исключением выполняющих перевозку опасных грузов, самоходных машин, – через каждые пять лет</a:t>
            </a:r>
            <a:r>
              <a:rPr lang="ru-RU" sz="26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D7750E-E9AB-4522-BF8A-72529448C1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88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368" y="188640"/>
            <a:ext cx="11449272" cy="6264696"/>
          </a:xfrm>
        </p:spPr>
        <p:txBody>
          <a:bodyPr/>
          <a:lstStyle/>
          <a:p>
            <a:pPr lvl="0" algn="just">
              <a:lnSpc>
                <a:spcPts val="23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23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300" b="1" spc="-30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частью </a:t>
            </a:r>
            <a:r>
              <a:rPr lang="ru-RU" sz="23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седьмой </a:t>
            </a:r>
            <a:r>
              <a:rPr lang="ru-RU" sz="2300" b="1" spc="-30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23 </a:t>
            </a:r>
            <a:r>
              <a:rPr lang="ru-RU" sz="23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</a:t>
            </a:r>
            <a:r>
              <a:rPr lang="ru-RU" sz="2300" b="1" spc="-30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</a:t>
            </a:r>
            <a:r>
              <a:rPr lang="ru-RU" sz="23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Беларусь</a:t>
            </a:r>
            <a:br>
              <a:rPr lang="ru-RU" sz="23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300" b="1" spc="-30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дорожном движении</a:t>
            </a:r>
            <a:r>
              <a:rPr lang="ru-RU" sz="23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при </a:t>
            </a:r>
            <a:r>
              <a:rPr lang="ru-RU" sz="2300" b="1" spc="-30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 медицинских </a:t>
            </a:r>
            <a:r>
              <a:rPr lang="ru-RU" sz="23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показаний в </a:t>
            </a:r>
            <a:r>
              <a:rPr lang="ru-RU" sz="2300" b="1" spc="-30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случаях, определяемых Министерством здравоохранения, срок проведения обязательного медицинского переосвидетельствования, предусмотренный частью шестой настоящей статьи, может быть сокращен</a:t>
            </a:r>
            <a:r>
              <a:rPr lang="ru-RU" sz="23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но </a:t>
            </a:r>
            <a:r>
              <a:rPr lang="ru-RU" sz="2300" b="1" spc="-30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чем до одного года</a:t>
            </a:r>
            <a:r>
              <a:rPr lang="ru-RU" sz="23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ts val="23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2300" b="1" spc="-30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частью </a:t>
            </a:r>
            <a:r>
              <a:rPr lang="ru-RU" sz="23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девятой </a:t>
            </a:r>
            <a:r>
              <a:rPr lang="ru-RU" sz="2300" b="1" spc="-30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статьи 23 Закона Республики Беларусь</a:t>
            </a:r>
            <a:br>
              <a:rPr lang="ru-RU" sz="2300" b="1" spc="-30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b="1" spc="-30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дорожном движении</a:t>
            </a:r>
            <a:r>
              <a:rPr lang="ru-RU" sz="23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до </a:t>
            </a:r>
            <a:r>
              <a:rPr lang="ru-RU" sz="2300" b="1" spc="-30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истечения сроков, предусмотренных частями </a:t>
            </a:r>
            <a:r>
              <a:rPr lang="ru-RU" sz="23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шестой</a:t>
            </a:r>
            <a:br>
              <a:rPr lang="ru-RU" sz="23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300" b="1" spc="-30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седьмой настоящей статьи, направление водителей механических транспортных средств, самоходных машин на обязательное медицинское </a:t>
            </a:r>
            <a:r>
              <a:rPr lang="ru-RU" sz="23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переосвидетельствование</a:t>
            </a:r>
            <a:br>
              <a:rPr lang="ru-RU" sz="23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300" b="1" spc="-30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указанием его причины может быть инициировано</a:t>
            </a:r>
            <a:r>
              <a:rPr lang="ru-RU" sz="23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>
              <a:lnSpc>
                <a:spcPts val="23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23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нанимателем</a:t>
            </a:r>
            <a:r>
              <a:rPr lang="ru-RU" sz="2300" b="1" spc="-30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 которого водитель механического транспортного средства, самоходной машины работает по найму, – при проявлении признаков заболевания, включенного в перечень заболеваний и противопоказаний, препятствующих управлению механическими транспортными средствами, самоходными машинами;</a:t>
            </a:r>
          </a:p>
          <a:p>
            <a:pPr lvl="0" algn="just">
              <a:lnSpc>
                <a:spcPts val="22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2300" b="1" spc="-30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организацией здравоохранения – в случае выявления у водителя механического транспортного средства, самоходной машины при проведении </a:t>
            </a:r>
            <a:r>
              <a:rPr lang="ru-RU" sz="23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обязательного</a:t>
            </a:r>
            <a:br>
              <a:rPr lang="ru-RU" sz="23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300" b="1" spc="-30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внеочередного медицинских осмотров работающих, медицинских освидетельствований либо оказании медицинской помощи </a:t>
            </a:r>
            <a:r>
              <a:rPr lang="ru-RU" sz="23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</a:t>
            </a:r>
            <a:br>
              <a:rPr lang="ru-RU" sz="23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300" b="1" spc="-30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противопоказания, препятствующих управлению механическими транспортными средствами, самоходными машинами.</a:t>
            </a:r>
          </a:p>
          <a:p>
            <a:pPr lvl="0" algn="just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</a:pPr>
            <a:endParaRPr lang="ru-RU" sz="2200" b="1" spc="-30" dirty="0">
              <a:solidFill>
                <a:srgbClr val="5525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D7750E-E9AB-4522-BF8A-72529448C1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258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368" y="188640"/>
            <a:ext cx="11449272" cy="6192688"/>
          </a:xfrm>
        </p:spPr>
        <p:txBody>
          <a:bodyPr/>
          <a:lstStyle/>
          <a:p>
            <a:pPr lvl="0" algn="just">
              <a:lnSpc>
                <a:spcPts val="22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22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b="1" spc="-30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частью </a:t>
            </a:r>
            <a:r>
              <a:rPr lang="ru-RU" sz="22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десятой статьи </a:t>
            </a:r>
            <a:r>
              <a:rPr lang="ru-RU" sz="2200" b="1" spc="-30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</a:t>
            </a:r>
            <a:r>
              <a:rPr lang="ru-RU" sz="22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</a:t>
            </a:r>
            <a:r>
              <a:rPr lang="ru-RU" sz="2200" b="1" spc="-30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</a:t>
            </a:r>
            <a:r>
              <a:rPr lang="ru-RU" sz="22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Беларусь</a:t>
            </a:r>
            <a:br>
              <a:rPr lang="ru-RU" sz="22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200" b="1" spc="-30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дорожном движении</a:t>
            </a:r>
            <a:r>
              <a:rPr lang="ru-RU" sz="22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порядок </a:t>
            </a:r>
            <a:r>
              <a:rPr lang="ru-RU" sz="2200" b="1" spc="-30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водителей механических транспортных средств, самоходных машин на обязательное медицинское переосвидетельствование</a:t>
            </a:r>
            <a:r>
              <a:rPr lang="ru-RU" sz="22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22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b="1" spc="-30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 числе порядок уведомления о таком направлении, устанавливается Советом Министров Республики Беларусь</a:t>
            </a:r>
            <a:r>
              <a:rPr lang="ru-RU" sz="22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lvl="0" algn="just">
              <a:lnSpc>
                <a:spcPts val="22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2200" b="1" spc="-5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b="1" spc="-50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</a:t>
            </a:r>
            <a:r>
              <a:rPr lang="ru-RU" sz="2200" b="1" spc="-5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Инструкцией </a:t>
            </a:r>
            <a:r>
              <a:rPr lang="ru-RU" sz="2200" b="1" spc="-50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порядке направления водителей механических транспортных средств, самоходных машин на обязательное медицинское переосвидетельствование (утверждена постановлением </a:t>
            </a:r>
            <a:r>
              <a:rPr lang="ru-RU" sz="2200" b="1" spc="-5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Министров Республики Беларусь от 25 июля 2022 г. № </a:t>
            </a:r>
            <a:r>
              <a:rPr lang="ru-RU" sz="2200" b="1" spc="-50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501) уведомление </a:t>
            </a:r>
            <a:r>
              <a:rPr lang="ru-RU" sz="2200" b="1" spc="-5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водителя о направлении</a:t>
            </a:r>
            <a:br>
              <a:rPr lang="ru-RU" sz="2200" b="1" spc="-5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spc="-5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200" b="1" spc="-50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медицинское переосвидетельствование осуществляется </a:t>
            </a:r>
            <a:r>
              <a:rPr lang="ru-RU" sz="2200" b="1" spc="-5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нанимателем,</a:t>
            </a:r>
            <a:br>
              <a:rPr lang="ru-RU" sz="2200" b="1" spc="-5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spc="-5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200" b="1" spc="-50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водители работают по найму, путем вручения </a:t>
            </a:r>
            <a:r>
              <a:rPr lang="ru-RU" sz="2200" b="1" spc="-5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</a:t>
            </a:r>
            <a:br>
              <a:rPr lang="ru-RU" sz="2200" b="1" spc="-5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spc="-5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200" b="1" spc="-50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установленной форме согласно </a:t>
            </a:r>
            <a:r>
              <a:rPr lang="ru-RU" sz="2200" b="1" spc="-5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приложению (</a:t>
            </a:r>
            <a:r>
              <a:rPr lang="ru-RU" sz="2200" b="1" spc="-50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3</a:t>
            </a:r>
            <a:r>
              <a:rPr lang="ru-RU" sz="2200" b="1" spc="-5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Сведения о </a:t>
            </a:r>
            <a:r>
              <a:rPr lang="ru-RU" sz="2200" b="1" spc="-50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водителях, направленных на обязательное медицинское  переосвидетельствование, с указанием даты выдачи направления представляются не позднее десяти календарных дней со дня выдачи </a:t>
            </a:r>
            <a:r>
              <a:rPr lang="ru-RU" sz="2200" b="1" spc="-5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в </a:t>
            </a:r>
            <a:r>
              <a:rPr lang="ru-RU" sz="2200" b="1" spc="-50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территориальные подразделения ГАИ </a:t>
            </a:r>
            <a:r>
              <a:rPr lang="ru-RU" sz="2200" b="1" spc="-5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МВД (абзац </a:t>
            </a:r>
            <a:r>
              <a:rPr lang="ru-RU" sz="2200" b="1" spc="-50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пункта 11</a:t>
            </a:r>
            <a:r>
              <a:rPr lang="ru-RU" sz="2200" b="1" spc="-5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0" algn="just">
              <a:lnSpc>
                <a:spcPts val="22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2200" b="1" spc="-30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</a:t>
            </a:r>
            <a:r>
              <a:rPr lang="ru-RU" sz="22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абзацем вторым статьи </a:t>
            </a:r>
            <a:r>
              <a:rPr lang="ru-RU" sz="2200" b="1" spc="-30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Закона Республики </a:t>
            </a:r>
            <a:r>
              <a:rPr lang="ru-RU" sz="22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Беларусь</a:t>
            </a:r>
            <a:br>
              <a:rPr lang="ru-RU" sz="22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200" b="1" spc="-30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дорожном движении» </a:t>
            </a:r>
            <a:r>
              <a:rPr lang="ru-RU" sz="22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лицо </a:t>
            </a:r>
            <a:r>
              <a:rPr lang="ru-RU" sz="2200" b="1" spc="-30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считается не имеющим права управления механическим транспортным средством, самоходной </a:t>
            </a:r>
            <a:r>
              <a:rPr lang="ru-RU" sz="22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машиной по </a:t>
            </a:r>
            <a:r>
              <a:rPr lang="ru-RU" sz="2200" b="1" spc="-30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истечении 60 дней со дня выдачи водителю механического транспортного средства, самоходной машины </a:t>
            </a:r>
            <a:r>
              <a:rPr lang="ru-RU" sz="22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</a:t>
            </a:r>
            <a:br>
              <a:rPr lang="ru-RU" sz="22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200" b="1" spc="-30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медицинское переосвидетельствование – до прохождения </a:t>
            </a:r>
            <a:r>
              <a:rPr lang="ru-RU" sz="2200" b="1" spc="-3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медицинского переосвидетельствования.</a:t>
            </a:r>
            <a:endParaRPr lang="ru-RU" sz="2200" b="1" dirty="0">
              <a:solidFill>
                <a:srgbClr val="5525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D7750E-E9AB-4522-BF8A-72529448C1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201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84" y="188640"/>
            <a:ext cx="10972800" cy="936104"/>
          </a:xfrm>
        </p:spPr>
        <p:txBody>
          <a:bodyPr/>
          <a:lstStyle/>
          <a:p>
            <a:pPr>
              <a:lnSpc>
                <a:spcPts val="2100"/>
              </a:lnSpc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признания несчастного случая связанным с производством</a:t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из-за несвоевременного прохождения работником</a:t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медицинского переосвидетельствования  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124744"/>
            <a:ext cx="11031016" cy="5256584"/>
          </a:xfrm>
        </p:spPr>
        <p:txBody>
          <a:bodyPr/>
          <a:lstStyle/>
          <a:p>
            <a:pPr lvl="0" algn="just">
              <a:lnSpc>
                <a:spcPts val="2000"/>
              </a:lnSpc>
              <a:spcBef>
                <a:spcPts val="600"/>
              </a:spcBef>
            </a:pP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13.06.2021 главный инженер ОАО «Сватки» (</a:t>
            </a:r>
            <a:r>
              <a:rPr lang="ru-RU" sz="2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Мядельский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район) </a:t>
            </a: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выдал</a:t>
            </a:r>
            <a:b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69-летнему 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трактористу-машинисту задание на перевозку навоза с молочно-товарной </a:t>
            </a: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фермы на 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поле. Управляя трактором «</a:t>
            </a:r>
            <a:r>
              <a:rPr lang="ru-RU" sz="2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82-1» по территории молочно-товарной фермы, после вывоза навоза на поле, почувствовал себя плохо и остановил движение трактора. Животновод, выйдя из здания коровника, увидел, что трактор стоит с работающим двигателем, подошел к трактору. Тракторист-машинист находился в кабине трактора без признаков жизни. Медицинские работники скорой помощи по прибытии констатировали смерть тракториста-машиниста. </a:t>
            </a:r>
          </a:p>
          <a:p>
            <a:pPr lvl="0" algn="just">
              <a:lnSpc>
                <a:spcPts val="2000"/>
              </a:lnSpc>
              <a:spcBef>
                <a:spcPts val="600"/>
              </a:spcBef>
            </a:pPr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ходе расследования установлено, что</a:t>
            </a: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>
              <a:lnSpc>
                <a:spcPts val="2000"/>
              </a:lnSpc>
              <a:spcBef>
                <a:spcPts val="600"/>
              </a:spcBef>
            </a:pP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смерть потерпевшего наступила в результате острой кровопотери</a:t>
            </a:r>
            <a:b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формированием забрюшинной гематомы в результате разрыва расслаивающей аневризмы брюшного отдела аорты, вследствие ее атеросклеротического поражения;</a:t>
            </a:r>
          </a:p>
          <a:p>
            <a:pPr lvl="0" algn="just">
              <a:lnSpc>
                <a:spcPts val="2000"/>
              </a:lnSpc>
              <a:spcBef>
                <a:spcPts val="600"/>
              </a:spcBef>
            </a:pP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потерпевший </a:t>
            </a:r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проходил медицинское переосвидетельствование  в качестве водителя колесных тракторов и самоходных машин 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сентября 2017 г. </a:t>
            </a:r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Жалоб, </a:t>
            </a: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клинических и </a:t>
            </a:r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инструментальных данных, указывающих на аневризму брюшного отдела аорты, при обращении потерпевшего в УЗ «</a:t>
            </a:r>
            <a:r>
              <a:rPr lang="ru-RU" sz="2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Мядельская</a:t>
            </a:r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ЦРБ» не имелось.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D7750E-E9AB-4522-BF8A-72529448C10C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5145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D7750E-E9AB-4522-BF8A-72529448C10C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528326"/>
              </p:ext>
            </p:extLst>
          </p:nvPr>
        </p:nvGraphicFramePr>
        <p:xfrm>
          <a:off x="335360" y="116632"/>
          <a:ext cx="11521280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2012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D7750E-E9AB-4522-BF8A-72529448C10C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graphicFrame>
        <p:nvGraphicFramePr>
          <p:cNvPr id="6" name="Диаграмм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726035"/>
              </p:ext>
            </p:extLst>
          </p:nvPr>
        </p:nvGraphicFramePr>
        <p:xfrm>
          <a:off x="407368" y="116632"/>
          <a:ext cx="11377264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8766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D7750E-E9AB-4522-BF8A-72529448C10C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016987"/>
              </p:ext>
            </p:extLst>
          </p:nvPr>
        </p:nvGraphicFramePr>
        <p:xfrm>
          <a:off x="335360" y="116633"/>
          <a:ext cx="11449272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7665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D7750E-E9AB-4522-BF8A-72529448C10C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025"/>
              </p:ext>
            </p:extLst>
          </p:nvPr>
        </p:nvGraphicFramePr>
        <p:xfrm>
          <a:off x="407368" y="116632"/>
          <a:ext cx="11377263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808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D7750E-E9AB-4522-BF8A-72529448C10C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660901"/>
              </p:ext>
            </p:extLst>
          </p:nvPr>
        </p:nvGraphicFramePr>
        <p:xfrm>
          <a:off x="335360" y="116633"/>
          <a:ext cx="11493330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0203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D7750E-E9AB-4522-BF8A-72529448C10C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750843"/>
              </p:ext>
            </p:extLst>
          </p:nvPr>
        </p:nvGraphicFramePr>
        <p:xfrm>
          <a:off x="407368" y="116632"/>
          <a:ext cx="11377264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9286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D7750E-E9AB-4522-BF8A-72529448C10C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303088"/>
              </p:ext>
            </p:extLst>
          </p:nvPr>
        </p:nvGraphicFramePr>
        <p:xfrm>
          <a:off x="335360" y="116632"/>
          <a:ext cx="1152128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7396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D7750E-E9AB-4522-BF8A-72529448C10C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267524"/>
              </p:ext>
            </p:extLst>
          </p:nvPr>
        </p:nvGraphicFramePr>
        <p:xfrm>
          <a:off x="335360" y="83716"/>
          <a:ext cx="11521280" cy="6225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65763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2854</TotalTime>
  <Words>383</Words>
  <Application>Microsoft Office PowerPoint</Application>
  <PresentationFormat>Произвольный</PresentationFormat>
  <Paragraphs>164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Информация о непроизводственных несчастных случаях со смертельным исходом, обусловленных исключительно заболеванием потерпевшего в организациях Минской области в 2023 году и I  квартале 2024 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Периодические медицинские осмотры работников занятых на работах на всех видах транспорта, связанных с непосредственным обслуживанием пассажиров</vt:lpstr>
      <vt:lpstr>Медицинское переосвидетельствование водителей механических транспортных средств, самоходных машин</vt:lpstr>
      <vt:lpstr>Презентация PowerPoint</vt:lpstr>
      <vt:lpstr>Презентация PowerPoint</vt:lpstr>
      <vt:lpstr>Пример признания несчастного случая связанным с производством из-за несвоевременного прохождения работником медицинского переосвидетельствования  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Заместитель</dc:creator>
  <cp:lastModifiedBy>Талерчик Александр Викторович</cp:lastModifiedBy>
  <cp:revision>357</cp:revision>
  <cp:lastPrinted>2022-02-21T08:41:10Z</cp:lastPrinted>
  <dcterms:created xsi:type="dcterms:W3CDTF">2013-07-16T06:08:52Z</dcterms:created>
  <dcterms:modified xsi:type="dcterms:W3CDTF">2024-04-04T12:00:03Z</dcterms:modified>
</cp:coreProperties>
</file>