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0" r:id="rId3"/>
    <p:sldId id="259" r:id="rId4"/>
    <p:sldId id="262" r:id="rId5"/>
    <p:sldId id="265" r:id="rId6"/>
    <p:sldId id="263" r:id="rId7"/>
    <p:sldId id="266" r:id="rId8"/>
    <p:sldId id="267" r:id="rId9"/>
    <p:sldId id="269" r:id="rId10"/>
  </p:sldIdLst>
  <p:sldSz cx="7561263" cy="10693400"/>
  <p:notesSz cx="7156450" cy="10288588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FCA"/>
    <a:srgbClr val="000099"/>
    <a:srgbClr val="99CCFF"/>
    <a:srgbClr val="FF5050"/>
    <a:srgbClr val="FF9933"/>
    <a:srgbClr val="FF6600"/>
    <a:srgbClr val="3366FF"/>
    <a:srgbClr val="FF0000"/>
    <a:srgbClr val="CC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1" d="100"/>
          <a:sy n="71" d="100"/>
        </p:scale>
        <p:origin x="-3264" y="-96"/>
      </p:cViewPr>
      <p:guideLst>
        <p:guide orient="horz" pos="2880"/>
        <p:guide orient="horz" pos="3368"/>
        <p:guide pos="2160"/>
        <p:guide pos="2382"/>
      </p:guideLst>
    </p:cSldViewPr>
  </p:slideViewPr>
  <p:outlineViewPr>
    <p:cViewPr>
      <p:scale>
        <a:sx n="33" d="100"/>
        <a:sy n="33" d="100"/>
      </p:scale>
      <p:origin x="0" y="601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3789513525416587E-2"/>
          <c:y val="4.0850771159721973E-2"/>
          <c:w val="0.92774378911346567"/>
          <c:h val="0.845524595551984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женщин </c:v>
                </c:pt>
              </c:strCache>
            </c:strRef>
          </c:tx>
          <c:spPr>
            <a:solidFill>
              <a:srgbClr val="1FA418"/>
            </a:solidFill>
            <a:ln>
              <a:noFill/>
            </a:ln>
            <a:effectLst/>
            <a:sp3d/>
          </c:spPr>
          <c:invertIfNegative val="0"/>
          <c:cat>
            <c:strRef>
              <c:f>Лист1!$A$2</c:f>
              <c:strCache>
                <c:ptCount val="1"/>
                <c:pt idx="0">
                  <c:v>2020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3990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F9-4D60-80C9-FD6C385AE84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1278854141434049E-2"/>
                  <c:y val="-4.2328907899122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2020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AF9-4D60-80C9-FD6C385AE8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gapDepth val="52"/>
        <c:shape val="cylinder"/>
        <c:axId val="163253632"/>
        <c:axId val="161838208"/>
        <c:axId val="0"/>
      </c:bar3DChart>
      <c:catAx>
        <c:axId val="163253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1838208"/>
        <c:crosses val="autoZero"/>
        <c:auto val="1"/>
        <c:lblAlgn val="ctr"/>
        <c:lblOffset val="100"/>
        <c:noMultiLvlLbl val="0"/>
      </c:catAx>
      <c:valAx>
        <c:axId val="1618382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3253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depthPercent val="100"/>
      <c:rAngAx val="1"/>
    </c:view3D>
    <c:floor>
      <c:thickness val="0"/>
      <c:spPr>
        <a:noFill/>
        <a:ln w="9525"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3789513525416587E-2"/>
          <c:y val="4.0850771159721973E-2"/>
          <c:w val="0.92774378911346567"/>
          <c:h val="0.845524595551984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выявлено раков молочной железы</c:v>
                </c:pt>
              </c:strCache>
            </c:strRef>
          </c:tx>
          <c:spPr>
            <a:solidFill>
              <a:srgbClr val="1FA418"/>
            </a:solidFill>
            <a:ln>
              <a:noFill/>
            </a:ln>
            <a:effectLst/>
            <a:sp3d/>
          </c:spPr>
          <c:invertIfNegative val="0"/>
          <c:cat>
            <c:numRef>
              <c:f>Лист1!$A$2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128-44F1-978E-1947B7ADA26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3 и 4 стадия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cat>
            <c:numRef>
              <c:f>Лист1!$A$2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128-44F1-978E-1947B7ADA2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gapDepth val="146"/>
        <c:shape val="cylinder"/>
        <c:axId val="163502720"/>
        <c:axId val="163529088"/>
        <c:axId val="0"/>
      </c:bar3DChart>
      <c:catAx>
        <c:axId val="163502720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163529088"/>
        <c:crosses val="autoZero"/>
        <c:auto val="1"/>
        <c:lblAlgn val="ctr"/>
        <c:lblOffset val="100"/>
        <c:noMultiLvlLbl val="0"/>
      </c:catAx>
      <c:valAx>
        <c:axId val="1635290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35027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0.271</cdr:x>
      <cdr:y>0.00412</cdr:y>
    </cdr:from>
    <cdr:to>
      <cdr:x>0.48875</cdr:x>
      <cdr:y>0.14208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ABEB0D6A-FD78-486A-8F46-5EC6D71C2BB7}"/>
            </a:ext>
          </a:extLst>
        </cdr:cNvPr>
        <cdr:cNvSpPr txBox="1"/>
      </cdr:nvSpPr>
      <cdr:spPr>
        <a:xfrm xmlns:a="http://schemas.openxmlformats.org/drawingml/2006/main">
          <a:off x="1584176" y="14825"/>
          <a:ext cx="1272881" cy="49671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>
            <a:lnSpc>
              <a:spcPct val="90000"/>
            </a:lnSpc>
          </a:pPr>
          <a:r>
            <a:rPr lang="ru-RU" sz="2800" b="1" dirty="0" smtClean="0"/>
            <a:t>3390</a:t>
          </a:r>
          <a:endParaRPr lang="ru-RU" sz="2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0.59132</cdr:x>
      <cdr:y>0.36207</cdr:y>
    </cdr:from>
    <cdr:to>
      <cdr:x>0.6889</cdr:x>
      <cdr:y>0.48024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1152DF77-E5D5-42EE-BFC9-391518A5B788}"/>
            </a:ext>
          </a:extLst>
        </cdr:cNvPr>
        <cdr:cNvSpPr txBox="1"/>
      </cdr:nvSpPr>
      <cdr:spPr>
        <a:xfrm xmlns:a="http://schemas.openxmlformats.org/drawingml/2006/main">
          <a:off x="3054636" y="1512168"/>
          <a:ext cx="504077" cy="4935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3200" b="1" dirty="0"/>
            <a:t>6</a:t>
          </a:r>
        </a:p>
      </cdr:txBody>
    </cdr:sp>
  </cdr:relSizeAnchor>
  <cdr:relSizeAnchor xmlns:cdr="http://schemas.openxmlformats.org/drawingml/2006/chartDrawing">
    <cdr:from>
      <cdr:x>0.25091</cdr:x>
      <cdr:y>0.2069</cdr:y>
    </cdr:from>
    <cdr:to>
      <cdr:x>0.5297</cdr:x>
      <cdr:y>0.51724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296144" y="864096"/>
          <a:ext cx="1440160" cy="129614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Всего выявлено случаев рака молочной железы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0.51576</cdr:x>
      <cdr:y>0.51483</cdr:y>
    </cdr:from>
    <cdr:to>
      <cdr:x>0.73879</cdr:x>
      <cdr:y>0.64497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664296" y="2150166"/>
          <a:ext cx="1152125" cy="54352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Из них в</a:t>
          </a:r>
        </a:p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3-4 стадии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01128" cy="514430"/>
          </a:xfrm>
          <a:prstGeom prst="rect">
            <a:avLst/>
          </a:prstGeom>
        </p:spPr>
        <p:txBody>
          <a:bodyPr vert="horz" lIns="95991" tIns="47996" rIns="95991" bIns="47996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53666" y="0"/>
            <a:ext cx="3101128" cy="514430"/>
          </a:xfrm>
          <a:prstGeom prst="rect">
            <a:avLst/>
          </a:prstGeom>
        </p:spPr>
        <p:txBody>
          <a:bodyPr vert="horz" lIns="95991" tIns="47996" rIns="95991" bIns="47996" rtlCol="0"/>
          <a:lstStyle>
            <a:lvl1pPr algn="r">
              <a:defRPr sz="1300"/>
            </a:lvl1pPr>
          </a:lstStyle>
          <a:p>
            <a:fld id="{0AE3F87C-35EC-4B53-BA6B-1E86D5E00BD2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771525"/>
            <a:ext cx="2727325" cy="3859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91" tIns="47996" rIns="95991" bIns="479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5646" y="4887080"/>
            <a:ext cx="5725160" cy="4629864"/>
          </a:xfrm>
          <a:prstGeom prst="rect">
            <a:avLst/>
          </a:prstGeom>
        </p:spPr>
        <p:txBody>
          <a:bodyPr vert="horz" lIns="95991" tIns="47996" rIns="95991" bIns="4799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772372"/>
            <a:ext cx="3101128" cy="514430"/>
          </a:xfrm>
          <a:prstGeom prst="rect">
            <a:avLst/>
          </a:prstGeom>
        </p:spPr>
        <p:txBody>
          <a:bodyPr vert="horz" lIns="95991" tIns="47996" rIns="95991" bIns="47996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53666" y="9772372"/>
            <a:ext cx="3101128" cy="514430"/>
          </a:xfrm>
          <a:prstGeom prst="rect">
            <a:avLst/>
          </a:prstGeom>
        </p:spPr>
        <p:txBody>
          <a:bodyPr vert="horz" lIns="95991" tIns="47996" rIns="95991" bIns="47996" rtlCol="0" anchor="b"/>
          <a:lstStyle>
            <a:lvl1pPr algn="r">
              <a:defRPr sz="1300"/>
            </a:lvl1pPr>
          </a:lstStyle>
          <a:p>
            <a:fld id="{1167BA56-59BF-418A-9A9D-7CD0AD2F3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07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7561263" cy="106934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737456" y="8759566"/>
            <a:ext cx="6105021" cy="83765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18601" y="1585752"/>
            <a:ext cx="5936992" cy="753378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19137" y="1574308"/>
            <a:ext cx="5936992" cy="7533784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636325" y="1094708"/>
            <a:ext cx="469545" cy="885395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88140" y="1376603"/>
            <a:ext cx="883988" cy="46879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240" y="2798770"/>
            <a:ext cx="4732792" cy="2850466"/>
          </a:xfrm>
        </p:spPr>
        <p:txBody>
          <a:bodyPr anchor="b">
            <a:normAutofit/>
          </a:bodyPr>
          <a:lstStyle>
            <a:lvl1pPr>
              <a:defRPr sz="5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240" y="5826363"/>
            <a:ext cx="4723456" cy="23763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98738" y="8353877"/>
            <a:ext cx="1003721" cy="569324"/>
          </a:xfrm>
        </p:spPr>
        <p:txBody>
          <a:bodyPr/>
          <a:lstStyle/>
          <a:p>
            <a:fld id="{9AE3F4B4-1FDB-46F0-81CC-3F579411A52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0828" y="8353877"/>
            <a:ext cx="4163363" cy="569324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38360" y="8353877"/>
            <a:ext cx="458127" cy="569324"/>
          </a:xfrm>
        </p:spPr>
        <p:txBody>
          <a:bodyPr/>
          <a:lstStyle>
            <a:lvl1pPr algn="ctr">
              <a:defRPr/>
            </a:lvl1pPr>
          </a:lstStyle>
          <a:p>
            <a:fld id="{D6CC6A82-0609-4D5E-BFE6-81D483BBD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F4B4-1FDB-46F0-81CC-3F579411A52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6A82-0609-4D5E-BFE6-81D483BBD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1917" y="1443392"/>
            <a:ext cx="1183198" cy="7428172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3512" y="1725028"/>
            <a:ext cx="4282383" cy="68649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F4B4-1FDB-46F0-81CC-3F579411A52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6A82-0609-4D5E-BFE6-81D483BBD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F4B4-1FDB-46F0-81CC-3F579411A52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6A82-0609-4D5E-BFE6-81D483BBD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68" y="3491852"/>
            <a:ext cx="5171530" cy="2123828"/>
          </a:xfrm>
        </p:spPr>
        <p:txBody>
          <a:bodyPr anchor="b"/>
          <a:lstStyle>
            <a:lvl1pPr algn="ctr">
              <a:defRPr sz="46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4202" y="5808763"/>
            <a:ext cx="5152861" cy="2041868"/>
          </a:xfrm>
        </p:spPr>
        <p:txBody>
          <a:bodyPr anchor="t"/>
          <a:lstStyle>
            <a:lvl1pPr marL="0" indent="0" algn="ctr">
              <a:buNone/>
              <a:defRPr sz="2300">
                <a:solidFill>
                  <a:schemeClr val="tx2"/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F4B4-1FDB-46F0-81CC-3F579411A52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6A82-0609-4D5E-BFE6-81D483BBD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F4B4-1FDB-46F0-81CC-3F579411A52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6A82-0609-4D5E-BFE6-81D483BBD4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73699" y="3307824"/>
            <a:ext cx="2646442" cy="5617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856244" y="3304559"/>
            <a:ext cx="2646442" cy="56214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8218" y="3309235"/>
            <a:ext cx="2430719" cy="1278917"/>
          </a:xfrm>
        </p:spPr>
        <p:txBody>
          <a:bodyPr anchor="b">
            <a:normAutofit/>
          </a:bodyPr>
          <a:lstStyle>
            <a:lvl1pPr marL="0" indent="0" algn="ctr">
              <a:buNone/>
              <a:defRPr sz="2300" b="1">
                <a:solidFill>
                  <a:schemeClr val="tx2"/>
                </a:solidFill>
              </a:defRPr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60680" y="3309233"/>
            <a:ext cx="2434727" cy="1283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300" b="1">
                <a:solidFill>
                  <a:schemeClr val="tx2"/>
                </a:solidFill>
              </a:defRPr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F4B4-1FDB-46F0-81CC-3F579411A52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6A82-0609-4D5E-BFE6-81D483BBD4F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073699" y="4591033"/>
            <a:ext cx="2669126" cy="433439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841120" y="4591727"/>
            <a:ext cx="2669126" cy="433439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F4B4-1FDB-46F0-81CC-3F579411A52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6A82-0609-4D5E-BFE6-81D483BBD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F4B4-1FDB-46F0-81CC-3F579411A52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6A82-0609-4D5E-BFE6-81D483BBD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7561263" cy="106934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522754" y="9446052"/>
            <a:ext cx="6385068" cy="83765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3695354" y="943606"/>
            <a:ext cx="3133113" cy="8922543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3697457" y="941019"/>
            <a:ext cx="3133113" cy="89225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619524" y="899486"/>
            <a:ext cx="3133113" cy="8922543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620023" y="898246"/>
            <a:ext cx="3133113" cy="89225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960692" y="458349"/>
            <a:ext cx="469545" cy="885395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4985106" y="727082"/>
            <a:ext cx="883988" cy="46879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917023" y="3149771"/>
            <a:ext cx="2534335" cy="2343624"/>
          </a:xfrm>
        </p:spPr>
        <p:txBody>
          <a:bodyPr anchor="b">
            <a:normAutofit/>
          </a:bodyPr>
          <a:lstStyle>
            <a:lvl1pPr algn="ctr">
              <a:defRPr sz="27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014061" y="1794698"/>
            <a:ext cx="2497922" cy="7212337"/>
          </a:xfrm>
        </p:spPr>
        <p:txBody>
          <a:bodyPr anchor="ctr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949396" y="5650363"/>
            <a:ext cx="2521158" cy="327506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5244012" y="9177291"/>
            <a:ext cx="1003721" cy="569324"/>
          </a:xfrm>
        </p:spPr>
        <p:txBody>
          <a:bodyPr/>
          <a:lstStyle/>
          <a:p>
            <a:fld id="{9AE3F4B4-1FDB-46F0-81CC-3F579411A52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756255" y="9089331"/>
            <a:ext cx="2912878" cy="569324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6249217" y="9194893"/>
            <a:ext cx="458127" cy="569324"/>
          </a:xfrm>
        </p:spPr>
        <p:txBody>
          <a:bodyPr/>
          <a:lstStyle/>
          <a:p>
            <a:fld id="{D6CC6A82-0609-4D5E-BFE6-81D483BBD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7561263" cy="106934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522754" y="9446052"/>
            <a:ext cx="6385068" cy="83765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619524" y="899486"/>
            <a:ext cx="3133113" cy="8922543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616096" y="897773"/>
            <a:ext cx="3133113" cy="89225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3695354" y="943606"/>
            <a:ext cx="3133113" cy="8922543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3691960" y="941668"/>
            <a:ext cx="3133113" cy="89225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960692" y="458349"/>
            <a:ext cx="469545" cy="885395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4985106" y="727082"/>
            <a:ext cx="883988" cy="46879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914913" y="3150989"/>
            <a:ext cx="2533023" cy="2338290"/>
          </a:xfrm>
        </p:spPr>
        <p:txBody>
          <a:bodyPr anchor="b">
            <a:normAutofit/>
          </a:bodyPr>
          <a:lstStyle>
            <a:lvl1pPr algn="ctr">
              <a:defRPr sz="27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050714" y="1882451"/>
            <a:ext cx="2409502" cy="7078120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952719" y="5646115"/>
            <a:ext cx="2517901" cy="3279309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5247516" y="9182069"/>
            <a:ext cx="1003721" cy="569324"/>
          </a:xfrm>
        </p:spPr>
        <p:txBody>
          <a:bodyPr/>
          <a:lstStyle/>
          <a:p>
            <a:fld id="{9AE3F4B4-1FDB-46F0-81CC-3F579411A52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756266" y="9092100"/>
            <a:ext cx="2744549" cy="569324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6253166" y="9199672"/>
            <a:ext cx="458127" cy="569324"/>
          </a:xfrm>
        </p:spPr>
        <p:txBody>
          <a:bodyPr/>
          <a:lstStyle/>
          <a:p>
            <a:fld id="{D6CC6A82-0609-4D5E-BFE6-81D483BBD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7561263" cy="106934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519838" y="9463659"/>
            <a:ext cx="6549945" cy="83765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4901" y="897057"/>
            <a:ext cx="6364063" cy="8911167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4901" y="898245"/>
            <a:ext cx="6364063" cy="8911167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449625" y="425820"/>
            <a:ext cx="469545" cy="885395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6502843" y="672509"/>
            <a:ext cx="883988" cy="46879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5485" y="1274824"/>
            <a:ext cx="5759629" cy="1874985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9802" y="3304471"/>
            <a:ext cx="5123868" cy="5619278"/>
          </a:xfrm>
          <a:prstGeom prst="rect">
            <a:avLst/>
          </a:prstGeom>
        </p:spPr>
        <p:txBody>
          <a:bodyPr vert="horz" lIns="104306" tIns="52153" rIns="104306" bIns="52153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37362" y="9057976"/>
            <a:ext cx="1003721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AE3F4B4-1FDB-46F0-81CC-3F579411A52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6128" y="9057976"/>
            <a:ext cx="4581236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6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42566" y="9057976"/>
            <a:ext cx="458127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6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6CC6A82-0609-4D5E-BFE6-81D483BBD4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2917" indent="-312917" algn="l" defTabSz="1043056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730139" indent="-312917" algn="l" defTabSz="1043056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indent="-260764" algn="l" defTabSz="1043056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460279" indent="-260764" algn="l" defTabSz="1043056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877501" indent="-260764" algn="l" defTabSz="1043056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4723" indent="-260764" algn="l" defTabSz="1043056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1946" indent="-260764" algn="l" defTabSz="1043056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29168" indent="-260764" algn="l" defTabSz="1043056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46391" indent="-260764" algn="l" defTabSz="1043056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24887" y="4841444"/>
            <a:ext cx="210714" cy="428490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BE25B506-9D22-4AFE-A7DE-DE4A5CE2C6C2}"/>
              </a:ext>
            </a:extLst>
          </p:cNvPr>
          <p:cNvSpPr/>
          <p:nvPr/>
        </p:nvSpPr>
        <p:spPr>
          <a:xfrm>
            <a:off x="366768" y="1486513"/>
            <a:ext cx="6827725" cy="2344656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 indent="512836" algn="ctr">
              <a:lnSpc>
                <a:spcPct val="107000"/>
              </a:lnSpc>
            </a:pPr>
            <a:r>
              <a:rPr lang="ru-RU" sz="5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Гуманитарный проект</a:t>
            </a:r>
          </a:p>
          <a:p>
            <a:pPr indent="512836" algn="ctr">
              <a:lnSpc>
                <a:spcPct val="107000"/>
              </a:lnSpc>
            </a:pPr>
            <a:r>
              <a:rPr lang="ru-RU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Учреждения здравоохранения </a:t>
            </a:r>
          </a:p>
          <a:p>
            <a:pPr indent="512836" algn="ctr">
              <a:lnSpc>
                <a:spcPct val="107000"/>
              </a:lnSpc>
            </a:pPr>
            <a:r>
              <a:rPr lang="ru-RU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1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Столбцовская</a:t>
            </a:r>
            <a:r>
              <a:rPr lang="ru-RU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центральная районная </a:t>
            </a:r>
            <a:r>
              <a:rPr lang="ru-RU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больница»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45116C4-4357-4103-AA42-A3C3157C7E0D}"/>
              </a:ext>
            </a:extLst>
          </p:cNvPr>
          <p:cNvSpPr/>
          <p:nvPr/>
        </p:nvSpPr>
        <p:spPr>
          <a:xfrm>
            <a:off x="684287" y="3822579"/>
            <a:ext cx="5896822" cy="813211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indent="512836" algn="ctr"/>
            <a:r>
              <a:rPr lang="ru-RU" sz="4600" b="1" dirty="0" smtClean="0">
                <a:solidFill>
                  <a:srgbClr val="E30F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«Активный поиск»</a:t>
            </a:r>
            <a:endParaRPr lang="ru-RU" sz="4600" b="1" dirty="0">
              <a:solidFill>
                <a:srgbClr val="E30F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F49ADB66-FAFF-43B4-A75F-F97AD6884D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02" y="5055689"/>
            <a:ext cx="5934448" cy="407878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731174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7F0AD039-B6EC-4B3C-B093-5D1E00AB32F0}"/>
              </a:ext>
            </a:extLst>
          </p:cNvPr>
          <p:cNvSpPr/>
          <p:nvPr/>
        </p:nvSpPr>
        <p:spPr>
          <a:xfrm>
            <a:off x="612279" y="883605"/>
            <a:ext cx="6336704" cy="9046234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 indent="19920">
              <a:buFont typeface="Wingdings" panose="05000000000000000000" pitchFamily="2" charset="2"/>
              <a:buChar char="q"/>
            </a:pPr>
            <a:r>
              <a:rPr lang="ru-RU" sz="3200" b="1" dirty="0">
                <a:solidFill>
                  <a:srgbClr val="E30F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Краткое описание проекта</a:t>
            </a:r>
            <a:r>
              <a:rPr lang="ru-RU" sz="3200" dirty="0">
                <a:solidFill>
                  <a:srgbClr val="E30FC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работы </a:t>
            </a:r>
            <a:r>
              <a:rPr lang="ru-RU" sz="31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endParaRPr lang="ru-RU" sz="3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1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диагностике </a:t>
            </a:r>
            <a:r>
              <a:rPr lang="ru-RU" sz="31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новообразований молочной </a:t>
            </a:r>
            <a:r>
              <a:rPr lang="ru-RU" sz="3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железы </a:t>
            </a:r>
            <a:r>
              <a:rPr lang="ru-RU" sz="3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1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женского населения </a:t>
            </a:r>
            <a:r>
              <a:rPr lang="ru-RU" sz="31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Столбцовского</a:t>
            </a:r>
            <a:r>
              <a:rPr lang="ru-RU" sz="3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района в </a:t>
            </a:r>
            <a:r>
              <a:rPr lang="ru-RU" sz="31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целях обеспечения своевременного </a:t>
            </a:r>
            <a:r>
              <a:rPr lang="ru-RU" sz="31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лечения, выявленной патологии, </a:t>
            </a:r>
            <a:r>
              <a:rPr lang="ru-RU" sz="3100" b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также </a:t>
            </a:r>
            <a:r>
              <a:rPr lang="ru-RU" sz="3100" b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снижения </a:t>
            </a:r>
            <a:r>
              <a:rPr lang="ru-RU" sz="31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инвалидности и смертности от </a:t>
            </a:r>
            <a:r>
              <a:rPr lang="ru-RU" sz="31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рака молочной </a:t>
            </a:r>
            <a:r>
              <a:rPr lang="ru-RU" sz="31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железы.</a:t>
            </a:r>
          </a:p>
          <a:p>
            <a:pPr algn="just"/>
            <a:endParaRPr lang="ru-RU" sz="3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algn="just">
              <a:buFont typeface="Wingdings" panose="05000000000000000000" pitchFamily="2" charset="2"/>
              <a:buChar char="q"/>
            </a:pPr>
            <a:r>
              <a:rPr lang="ru-RU" sz="3200" b="1" dirty="0">
                <a:solidFill>
                  <a:srgbClr val="E30F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Целевое </a:t>
            </a:r>
            <a:r>
              <a:rPr lang="ru-RU" sz="3200" b="1" dirty="0" smtClean="0">
                <a:solidFill>
                  <a:srgbClr val="E30F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проекта</a:t>
            </a:r>
            <a:r>
              <a:rPr lang="ru-RU" sz="3200" dirty="0">
                <a:solidFill>
                  <a:srgbClr val="E30F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ранней диагностики злокачественных новообразований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молочной железы среди женского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</a:t>
            </a:r>
            <a:r>
              <a:rPr lang="ru-RU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Столбцовского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района.</a:t>
            </a:r>
          </a:p>
          <a:p>
            <a:pPr algn="just"/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219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7519ED69-5BB5-44C7-9B59-E903DAA388DF}"/>
              </a:ext>
            </a:extLst>
          </p:cNvPr>
          <p:cNvSpPr/>
          <p:nvPr/>
        </p:nvSpPr>
        <p:spPr>
          <a:xfrm>
            <a:off x="612279" y="1170236"/>
            <a:ext cx="6264696" cy="8307570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 marL="39839" indent="-39839" algn="just">
              <a:buFont typeface="Wingdings" panose="05000000000000000000" pitchFamily="2" charset="2"/>
              <a:buChar char="q"/>
            </a:pPr>
            <a:r>
              <a:rPr lang="ru-RU" sz="3200" b="1" dirty="0">
                <a:solidFill>
                  <a:srgbClr val="E30F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реализации гуманитарного проекта</a:t>
            </a:r>
            <a:r>
              <a:rPr lang="ru-RU" sz="3200" dirty="0">
                <a:solidFill>
                  <a:srgbClr val="E30F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839" indent="-39839" algn="just">
              <a:buFont typeface="Wingdings" panose="05000000000000000000" pitchFamily="2" charset="2"/>
              <a:buChar char="q"/>
            </a:pPr>
            <a:r>
              <a:rPr lang="ru-RU" sz="3200" b="1" dirty="0">
                <a:solidFill>
                  <a:srgbClr val="E30F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Установленный объем финансирования и бюджета проекта</a:t>
            </a:r>
            <a:r>
              <a:rPr lang="ru-RU" sz="3200" dirty="0">
                <a:solidFill>
                  <a:srgbClr val="E30F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9839" indent="-39839"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770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(семьсот семьдесят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тысяч) белорусских рублей (около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долларов США)</a:t>
            </a:r>
          </a:p>
          <a:p>
            <a:pPr marL="39839" indent="-39839"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839" indent="-39839" algn="just">
              <a:buFont typeface="Wingdings" panose="05000000000000000000" pitchFamily="2" charset="2"/>
              <a:buChar char="q"/>
            </a:pPr>
            <a:r>
              <a:rPr lang="ru-RU" sz="3200" b="1" dirty="0">
                <a:solidFill>
                  <a:srgbClr val="E30F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Многократность поступления иностранной безвозмездной помощи</a:t>
            </a:r>
            <a:r>
              <a:rPr lang="ru-RU" sz="3200" b="1" dirty="0">
                <a:solidFill>
                  <a:srgbClr val="E30F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однократное поступление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 средств в течение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календарного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</a:p>
          <a:p>
            <a:pPr algn="just"/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500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DF96C3B-5302-4D6E-AD01-37444D4089AA}"/>
              </a:ext>
            </a:extLst>
          </p:cNvPr>
          <p:cNvSpPr txBox="1"/>
          <p:nvPr/>
        </p:nvSpPr>
        <p:spPr>
          <a:xfrm>
            <a:off x="2616752" y="2193332"/>
            <a:ext cx="2039728" cy="646331"/>
          </a:xfrm>
          <a:prstGeom prst="rect">
            <a:avLst/>
          </a:prstGeom>
          <a:solidFill>
            <a:srgbClr val="FF006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95A9E45-6618-4EB3-ABF8-8727870B0B5B}"/>
              </a:ext>
            </a:extLst>
          </p:cNvPr>
          <p:cNvSpPr txBox="1"/>
          <p:nvPr/>
        </p:nvSpPr>
        <p:spPr>
          <a:xfrm>
            <a:off x="713335" y="3214038"/>
            <a:ext cx="6020669" cy="646331"/>
          </a:xfrm>
          <a:prstGeom prst="rect">
            <a:avLst/>
          </a:prstGeom>
          <a:solidFill>
            <a:srgbClr val="FF006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коммерческих предложений на поставку медицинского оборудования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F623A43-2E8E-4051-8165-CFC866464DD9}"/>
              </a:ext>
            </a:extLst>
          </p:cNvPr>
          <p:cNvSpPr txBox="1"/>
          <p:nvPr/>
        </p:nvSpPr>
        <p:spPr>
          <a:xfrm>
            <a:off x="1822128" y="4242179"/>
            <a:ext cx="3912949" cy="646331"/>
          </a:xfrm>
          <a:prstGeom prst="rect">
            <a:avLst/>
          </a:prstGeom>
          <a:solidFill>
            <a:srgbClr val="FF006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медицинского персонала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4B45A6C-FFA4-4EBD-A531-4EBFA408ABCA}"/>
              </a:ext>
            </a:extLst>
          </p:cNvPr>
          <p:cNvSpPr txBox="1"/>
          <p:nvPr/>
        </p:nvSpPr>
        <p:spPr>
          <a:xfrm>
            <a:off x="1844932" y="5254523"/>
            <a:ext cx="3912949" cy="369332"/>
          </a:xfrm>
          <a:prstGeom prst="rect">
            <a:avLst/>
          </a:prstGeom>
          <a:solidFill>
            <a:srgbClr val="FF006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оборудования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802F009-FB24-4B29-83C2-5D49767494BE}"/>
              </a:ext>
            </a:extLst>
          </p:cNvPr>
          <p:cNvSpPr txBox="1"/>
          <p:nvPr/>
        </p:nvSpPr>
        <p:spPr>
          <a:xfrm>
            <a:off x="735938" y="6012091"/>
            <a:ext cx="6020669" cy="646331"/>
          </a:xfrm>
          <a:prstGeom prst="rect">
            <a:avLst/>
          </a:prstGeom>
          <a:solidFill>
            <a:srgbClr val="FF006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информационно-образовательной работы с населением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BDC801D-22FB-4EC9-8504-E4FA171E9B6E}"/>
              </a:ext>
            </a:extLst>
          </p:cNvPr>
          <p:cNvSpPr txBox="1"/>
          <p:nvPr/>
        </p:nvSpPr>
        <p:spPr>
          <a:xfrm>
            <a:off x="606696" y="7108404"/>
            <a:ext cx="6312058" cy="646331"/>
          </a:xfrm>
          <a:prstGeom prst="rect">
            <a:avLst/>
          </a:prstGeom>
          <a:solidFill>
            <a:srgbClr val="FF006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скрининга рака молочной железы среди женского населения в возрасте 50-69 лет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4F13043-3542-4A8F-88DD-36D0F01DD470}"/>
              </a:ext>
            </a:extLst>
          </p:cNvPr>
          <p:cNvSpPr txBox="1"/>
          <p:nvPr/>
        </p:nvSpPr>
        <p:spPr>
          <a:xfrm>
            <a:off x="1168379" y="8245216"/>
            <a:ext cx="5260143" cy="1200329"/>
          </a:xfrm>
          <a:prstGeom prst="rect">
            <a:avLst/>
          </a:prstGeom>
          <a:solidFill>
            <a:srgbClr val="FF006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выявленной патологией 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дальнейшего обследования и лечения в ГУ «РНПЦ ОМР им. </a:t>
            </a:r>
            <a:r>
              <a:rPr lang="ru-RU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Н.Н.Александрова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32F490C-5D89-48ED-B41F-1F0D0976DCD5}"/>
              </a:ext>
            </a:extLst>
          </p:cNvPr>
          <p:cNvSpPr txBox="1"/>
          <p:nvPr/>
        </p:nvSpPr>
        <p:spPr>
          <a:xfrm>
            <a:off x="708361" y="882204"/>
            <a:ext cx="6312058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400" b="1" dirty="0">
                <a:solidFill>
                  <a:srgbClr val="E30F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ПЛАН РЕАЛИЗАЦИИ </a:t>
            </a:r>
          </a:p>
          <a:p>
            <a:pPr algn="ctr">
              <a:lnSpc>
                <a:spcPct val="90000"/>
              </a:lnSpc>
            </a:pPr>
            <a:r>
              <a:rPr lang="ru-RU" sz="4400" b="1" dirty="0">
                <a:solidFill>
                  <a:srgbClr val="E30F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ПРОЕКТА</a:t>
            </a:r>
          </a:p>
        </p:txBody>
      </p:sp>
      <p:sp>
        <p:nvSpPr>
          <p:cNvPr id="2" name="Стрелка: вниз 1">
            <a:extLst>
              <a:ext uri="{FF2B5EF4-FFF2-40B4-BE49-F238E27FC236}">
                <a16:creationId xmlns="" xmlns:a16="http://schemas.microsoft.com/office/drawing/2014/main" id="{66898EAA-CD79-4B94-9EE1-AC8EB0A12B43}"/>
              </a:ext>
            </a:extLst>
          </p:cNvPr>
          <p:cNvSpPr/>
          <p:nvPr/>
        </p:nvSpPr>
        <p:spPr>
          <a:xfrm>
            <a:off x="3510418" y="2839663"/>
            <a:ext cx="288032" cy="374375"/>
          </a:xfrm>
          <a:prstGeom prst="down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4" name="Стрелка: вниз 13">
            <a:extLst>
              <a:ext uri="{FF2B5EF4-FFF2-40B4-BE49-F238E27FC236}">
                <a16:creationId xmlns="" xmlns:a16="http://schemas.microsoft.com/office/drawing/2014/main" id="{4472E66E-D6C1-424C-8880-29BF598EB651}"/>
              </a:ext>
            </a:extLst>
          </p:cNvPr>
          <p:cNvSpPr/>
          <p:nvPr/>
        </p:nvSpPr>
        <p:spPr>
          <a:xfrm>
            <a:off x="3453644" y="7798754"/>
            <a:ext cx="288032" cy="373034"/>
          </a:xfrm>
          <a:prstGeom prst="down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5" name="Стрелка: вниз 14">
            <a:extLst>
              <a:ext uri="{FF2B5EF4-FFF2-40B4-BE49-F238E27FC236}">
                <a16:creationId xmlns="" xmlns:a16="http://schemas.microsoft.com/office/drawing/2014/main" id="{46689C84-CA27-48C5-9CF1-65D7F0A1F1D5}"/>
              </a:ext>
            </a:extLst>
          </p:cNvPr>
          <p:cNvSpPr/>
          <p:nvPr/>
        </p:nvSpPr>
        <p:spPr>
          <a:xfrm>
            <a:off x="3493315" y="3867804"/>
            <a:ext cx="288032" cy="374375"/>
          </a:xfrm>
          <a:prstGeom prst="down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6" name="Стрелка: вниз 15">
            <a:extLst>
              <a:ext uri="{FF2B5EF4-FFF2-40B4-BE49-F238E27FC236}">
                <a16:creationId xmlns="" xmlns:a16="http://schemas.microsoft.com/office/drawing/2014/main" id="{32236734-4704-4EC1-887F-F0B3BC783239}"/>
              </a:ext>
            </a:extLst>
          </p:cNvPr>
          <p:cNvSpPr/>
          <p:nvPr/>
        </p:nvSpPr>
        <p:spPr>
          <a:xfrm>
            <a:off x="3479802" y="4888510"/>
            <a:ext cx="288032" cy="374375"/>
          </a:xfrm>
          <a:prstGeom prst="down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7" name="Стрелка: вниз 16">
            <a:extLst>
              <a:ext uri="{FF2B5EF4-FFF2-40B4-BE49-F238E27FC236}">
                <a16:creationId xmlns="" xmlns:a16="http://schemas.microsoft.com/office/drawing/2014/main" id="{6D6B7F29-70E8-46C2-98B7-E4429639C904}"/>
              </a:ext>
            </a:extLst>
          </p:cNvPr>
          <p:cNvSpPr/>
          <p:nvPr/>
        </p:nvSpPr>
        <p:spPr>
          <a:xfrm>
            <a:off x="3479802" y="5672462"/>
            <a:ext cx="288032" cy="350144"/>
          </a:xfrm>
          <a:prstGeom prst="down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8" name="Стрелка: вниз 17">
            <a:extLst>
              <a:ext uri="{FF2B5EF4-FFF2-40B4-BE49-F238E27FC236}">
                <a16:creationId xmlns="" xmlns:a16="http://schemas.microsoft.com/office/drawing/2014/main" id="{2F767363-3404-4FDF-8075-6F3314F04067}"/>
              </a:ext>
            </a:extLst>
          </p:cNvPr>
          <p:cNvSpPr/>
          <p:nvPr/>
        </p:nvSpPr>
        <p:spPr>
          <a:xfrm>
            <a:off x="3472980" y="6686992"/>
            <a:ext cx="288032" cy="374375"/>
          </a:xfrm>
          <a:prstGeom prst="down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076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49F6C05-24C3-4FF0-8534-7BE86F645E56}"/>
              </a:ext>
            </a:extLst>
          </p:cNvPr>
          <p:cNvSpPr txBox="1"/>
          <p:nvPr/>
        </p:nvSpPr>
        <p:spPr>
          <a:xfrm>
            <a:off x="1557651" y="959589"/>
            <a:ext cx="4366569" cy="496700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04306" tIns="52153" rIns="104306" bIns="52153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 проекта</a:t>
            </a:r>
          </a:p>
        </p:txBody>
      </p:sp>
      <p:graphicFrame>
        <p:nvGraphicFramePr>
          <p:cNvPr id="12" name="Объект 5">
            <a:extLst>
              <a:ext uri="{FF2B5EF4-FFF2-40B4-BE49-F238E27FC236}">
                <a16:creationId xmlns="" xmlns:a16="http://schemas.microsoft.com/office/drawing/2014/main" id="{48EAE3AF-AC35-4093-8DB5-A36AFBB9F1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790608"/>
              </p:ext>
            </p:extLst>
          </p:nvPr>
        </p:nvGraphicFramePr>
        <p:xfrm>
          <a:off x="612279" y="1458268"/>
          <a:ext cx="584560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Объект 5">
            <a:extLst>
              <a:ext uri="{FF2B5EF4-FFF2-40B4-BE49-F238E27FC236}">
                <a16:creationId xmlns="" xmlns:a16="http://schemas.microsoft.com/office/drawing/2014/main" id="{1303292E-30B5-4897-9F48-3E5721BE73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4745740"/>
              </p:ext>
            </p:extLst>
          </p:nvPr>
        </p:nvGraphicFramePr>
        <p:xfrm>
          <a:off x="1158043" y="5346700"/>
          <a:ext cx="5165783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110757A-8B69-437F-932A-9F5C1B55590F}"/>
              </a:ext>
            </a:extLst>
          </p:cNvPr>
          <p:cNvSpPr txBox="1"/>
          <p:nvPr/>
        </p:nvSpPr>
        <p:spPr>
          <a:xfrm>
            <a:off x="2794138" y="5639087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11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78424" y="2312106"/>
            <a:ext cx="1466896" cy="810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Всего женщин,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подлежащих маммографии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40935" y="2732547"/>
            <a:ext cx="1677745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Прошли маммографию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168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4811C3E-B4F2-4F64-A3A9-9DA925D6D9FE}"/>
              </a:ext>
            </a:extLst>
          </p:cNvPr>
          <p:cNvSpPr/>
          <p:nvPr/>
        </p:nvSpPr>
        <p:spPr>
          <a:xfrm>
            <a:off x="612280" y="2106340"/>
            <a:ext cx="61926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4800" dirty="0">
                <a:solidFill>
                  <a:schemeClr val="tx2"/>
                </a:solidFill>
                <a:latin typeface="Cambria" panose="020405030504060302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маммография проводится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УЗ «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Несвижская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ЦРБ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маммографический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кабинет работает по принципу межрайонного центра, обследование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проходят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женщины 4-х районов (целевая группа - 45 тысяч);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города Столбцы до города Несвиж составляет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километров;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городами плохое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CA0CA47-DD1A-4F81-9834-3EFF9B09C44D}"/>
              </a:ext>
            </a:extLst>
          </p:cNvPr>
          <p:cNvSpPr txBox="1"/>
          <p:nvPr/>
        </p:nvSpPr>
        <p:spPr>
          <a:xfrm>
            <a:off x="1557651" y="1136232"/>
            <a:ext cx="4366569" cy="496700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04306" tIns="52153" rIns="104306" bIns="52153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405923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2F3FB732-73C4-4806-A5D8-2519BDBE6DE5}"/>
              </a:ext>
            </a:extLst>
          </p:cNvPr>
          <p:cNvSpPr/>
          <p:nvPr/>
        </p:nvSpPr>
        <p:spPr>
          <a:xfrm>
            <a:off x="1001906" y="1052023"/>
            <a:ext cx="5556221" cy="541598"/>
          </a:xfrm>
          <a:prstGeom prst="rect">
            <a:avLst/>
          </a:prstGeom>
          <a:solidFill>
            <a:srgbClr val="6CEB15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04306" tIns="52153" rIns="104306" bIns="52153">
            <a:spAutoFit/>
          </a:bodyPr>
          <a:lstStyle/>
          <a:p>
            <a:pPr indent="512836" algn="just">
              <a:lnSpc>
                <a:spcPct val="105000"/>
              </a:lnSpc>
            </a:pP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Приобретение оборудования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9A2C133-1833-4958-842D-CF28863CDED4}"/>
              </a:ext>
            </a:extLst>
          </p:cNvPr>
          <p:cNvSpPr/>
          <p:nvPr/>
        </p:nvSpPr>
        <p:spPr>
          <a:xfrm>
            <a:off x="632260" y="1890316"/>
            <a:ext cx="6295511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105000"/>
              </a:lnSpc>
            </a:pPr>
            <a:r>
              <a:rPr lang="ru-R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Цифровой </a:t>
            </a:r>
            <a:r>
              <a:rPr lang="ru-RU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маммоскан</a:t>
            </a:r>
            <a:r>
              <a:rPr lang="ru-RU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914400">
              <a:lnSpc>
                <a:spcPct val="105000"/>
              </a:lnSpc>
            </a:pP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ADANI</a:t>
            </a:r>
            <a:endParaRPr lang="ru-RU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684287" y="3403600"/>
            <a:ext cx="6048672" cy="561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343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418B8359-C730-447F-A060-1A8157D4C743}"/>
              </a:ext>
            </a:extLst>
          </p:cNvPr>
          <p:cNvSpPr/>
          <p:nvPr/>
        </p:nvSpPr>
        <p:spPr>
          <a:xfrm>
            <a:off x="612279" y="1026220"/>
            <a:ext cx="626469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5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настоящий момент в диагностических исследованиях с применением данного аппарата </a:t>
            </a:r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нуждаются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3530 </a:t>
            </a:r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женщины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скрининговой группы в возрасте 50-69 лет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9580" algn="just">
              <a:lnSpc>
                <a:spcPct val="10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5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маммографии на 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базе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 «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Столбцовская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ЦРБ» </a:t>
            </a:r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исключит необходимость направления женщин в другие организации здравоохранения, повысит доступность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своевременность </a:t>
            </a:r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данного обследования.</a:t>
            </a:r>
            <a:endParaRPr lang="ru-RU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120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EE56707-2959-4CD9-9EF0-3D9769DED5BC}"/>
              </a:ext>
            </a:extLst>
          </p:cNvPr>
          <p:cNvSpPr txBox="1"/>
          <p:nvPr/>
        </p:nvSpPr>
        <p:spPr>
          <a:xfrm>
            <a:off x="887825" y="1052023"/>
            <a:ext cx="5909709" cy="725431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04306" tIns="52153" rIns="104306" bIns="52153" rtlCol="0">
            <a:spAutoFit/>
          </a:bodyPr>
          <a:lstStyle/>
          <a:p>
            <a:pPr algn="ctr">
              <a:lnSpc>
                <a:spcPct val="105000"/>
              </a:lnSpc>
            </a:pPr>
            <a:r>
              <a:rPr lang="ru-RU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Ожидаемые эффекты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F8F777BB-5185-4CB4-8415-758AFF2119F7}"/>
              </a:ext>
            </a:extLst>
          </p:cNvPr>
          <p:cNvSpPr/>
          <p:nvPr/>
        </p:nvSpPr>
        <p:spPr>
          <a:xfrm>
            <a:off x="907783" y="2106340"/>
            <a:ext cx="5616624" cy="7654403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0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увеличение числа выявленных  злокачественных новообразований молочной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железы на ранних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стадиях;</a:t>
            </a:r>
          </a:p>
          <a:p>
            <a:pPr marL="571500" indent="-571500" algn="just">
              <a:lnSpc>
                <a:spcPct val="10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снижение тяжести инвалидности, повышение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качества и продолжительности жизни женского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населения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Столбцовского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422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2130</TotalTime>
  <Words>321</Words>
  <Application>Microsoft Office PowerPoint</Application>
  <PresentationFormat>Произвольный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Кнопка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Мини-проект «Открытый диалог»</dc:title>
  <dc:creator>geNA</dc:creator>
  <cp:lastModifiedBy>Наталья Леонидовна</cp:lastModifiedBy>
  <cp:revision>103</cp:revision>
  <cp:lastPrinted>2018-12-10T07:16:31Z</cp:lastPrinted>
  <dcterms:created xsi:type="dcterms:W3CDTF">2018-09-18T17:46:07Z</dcterms:created>
  <dcterms:modified xsi:type="dcterms:W3CDTF">2024-02-28T13:54:50Z</dcterms:modified>
</cp:coreProperties>
</file>